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6" r:id="rId2"/>
    <p:sldMasterId id="2147483694" r:id="rId3"/>
  </p:sldMasterIdLst>
  <p:notesMasterIdLst>
    <p:notesMasterId r:id="rId66"/>
  </p:notesMasterIdLst>
  <p:handoutMasterIdLst>
    <p:handoutMasterId r:id="rId67"/>
  </p:handoutMasterIdLst>
  <p:sldIdLst>
    <p:sldId id="256" r:id="rId4"/>
    <p:sldId id="258" r:id="rId5"/>
    <p:sldId id="257" r:id="rId6"/>
    <p:sldId id="615" r:id="rId7"/>
    <p:sldId id="616" r:id="rId8"/>
    <p:sldId id="617" r:id="rId9"/>
    <p:sldId id="618" r:id="rId10"/>
    <p:sldId id="630" r:id="rId11"/>
    <p:sldId id="631" r:id="rId12"/>
    <p:sldId id="632" r:id="rId13"/>
    <p:sldId id="633" r:id="rId14"/>
    <p:sldId id="634" r:id="rId15"/>
    <p:sldId id="635" r:id="rId16"/>
    <p:sldId id="636" r:id="rId17"/>
    <p:sldId id="637" r:id="rId18"/>
    <p:sldId id="638" r:id="rId19"/>
    <p:sldId id="649" r:id="rId20"/>
    <p:sldId id="639" r:id="rId21"/>
    <p:sldId id="640" r:id="rId22"/>
    <p:sldId id="641" r:id="rId23"/>
    <p:sldId id="642" r:id="rId24"/>
    <p:sldId id="643" r:id="rId25"/>
    <p:sldId id="644" r:id="rId26"/>
    <p:sldId id="645" r:id="rId27"/>
    <p:sldId id="495" r:id="rId28"/>
    <p:sldId id="650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8" r:id="rId56"/>
    <p:sldId id="492" r:id="rId57"/>
    <p:sldId id="289" r:id="rId58"/>
    <p:sldId id="290" r:id="rId59"/>
    <p:sldId id="291" r:id="rId60"/>
    <p:sldId id="307" r:id="rId61"/>
    <p:sldId id="646" r:id="rId62"/>
    <p:sldId id="614" r:id="rId63"/>
    <p:sldId id="405" r:id="rId64"/>
    <p:sldId id="49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8B5721C-EC8A-439E-BE29-DDD1C0ACFFA9}">
          <p14:sldIdLst>
            <p14:sldId id="256"/>
            <p14:sldId id="258"/>
            <p14:sldId id="257"/>
          </p14:sldIdLst>
        </p14:section>
        <p14:section name="Cookies" id="{6CACB7E3-72A3-433F-BA90-BBBD343CE615}">
          <p14:sldIdLst>
            <p14:sldId id="615"/>
            <p14:sldId id="616"/>
            <p14:sldId id="617"/>
            <p14:sldId id="618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49"/>
          </p14:sldIdLst>
        </p14:section>
        <p14:section name="Sessions" id="{75846C0E-546A-4156-B1B5-2FB303BA69CD}">
          <p14:sldIdLst>
            <p14:sldId id="639"/>
            <p14:sldId id="640"/>
            <p14:sldId id="641"/>
            <p14:sldId id="642"/>
            <p14:sldId id="643"/>
            <p14:sldId id="644"/>
            <p14:sldId id="645"/>
          </p14:sldIdLst>
        </p14:section>
        <p14:section name="Session vs Cookies" id="{79EF3AD8-DF76-4419-B5D8-750C7B422E40}">
          <p14:sldIdLst>
            <p14:sldId id="495"/>
            <p14:sldId id="650"/>
          </p14:sldIdLst>
        </p14:section>
        <p14:section name="Synchronous Programming" id="{FD2AC9D5-EC04-42CB-869A-C21D82110AA5}">
          <p14:sldIdLst>
            <p14:sldId id="259"/>
            <p14:sldId id="260"/>
            <p14:sldId id="261"/>
            <p14:sldId id="262"/>
            <p14:sldId id="263"/>
          </p14:sldIdLst>
        </p14:section>
        <p14:section name="Asynchronous Programming" id="{DEE38815-7A75-421C-B1F7-DEA21DC197D5}">
          <p14:sldIdLst>
            <p14:sldId id="264"/>
            <p14:sldId id="265"/>
            <p14:sldId id="266"/>
            <p14:sldId id="267"/>
            <p14:sldId id="268"/>
          </p14:sldIdLst>
        </p14:section>
        <p14:section name="Threads" id="{9DAC35E9-A42E-4024-892B-99059B283348}">
          <p14:sldIdLst>
            <p14:sldId id="269"/>
            <p14:sldId id="270"/>
            <p14:sldId id="271"/>
            <p14:sldId id="272"/>
            <p14:sldId id="273"/>
            <p14:sldId id="274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Tasks" id="{F11D2071-EB5E-4EAC-BAF5-B17C6F82EDA2}">
          <p14:sldIdLst>
            <p14:sldId id="283"/>
            <p14:sldId id="284"/>
            <p14:sldId id="285"/>
            <p14:sldId id="286"/>
            <p14:sldId id="288"/>
          </p14:sldIdLst>
        </p14:section>
        <p14:section name="Async and Await" id="{BB3F73CD-0688-48C1-895B-7D5C5F3E8A17}">
          <p14:sldIdLst>
            <p14:sldId id="492"/>
            <p14:sldId id="289"/>
            <p14:sldId id="290"/>
            <p14:sldId id="291"/>
          </p14:sldIdLst>
        </p14:section>
        <p14:section name="Conclusion" id="{78455017-3E66-4562-9E70-13DE1D3E80C9}">
          <p14:sldIdLst>
            <p14:sldId id="307"/>
            <p14:sldId id="646"/>
            <p14:sldId id="614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07" autoAdjust="0"/>
    <p:restoredTop sz="95214" autoAdjust="0"/>
  </p:normalViewPr>
  <p:slideViewPr>
    <p:cSldViewPr showGuides="1">
      <p:cViewPr varScale="1">
        <p:scale>
          <a:sx n="62" d="100"/>
          <a:sy n="62" d="100"/>
        </p:scale>
        <p:origin x="416" y="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F5ED5-8B13-4D98-9B3C-7539207F02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14146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C6DD600-209B-4EC0-9971-5E8ECE3B7F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662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1E52BFF-78D7-4A35-9955-A0491D22B6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53396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86F644-C840-4106-AD28-8E357F57E2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99177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1EA4EC3-C26D-4589-978B-DB07268563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26560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F42590A-C835-45E8-9104-93B0BAE8C3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56909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102DD38-5611-4AC8-9C07-310559B086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1637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50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892981B-195F-49B3-A47F-44E37E4115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68027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55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B16F2EA-46A4-490D-8F72-0404896B32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29154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698C633-2B67-4EF6-9C83-38BECFF05B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91009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en-BG" smtClean="0"/>
              <a:t>59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0144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foundation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www.facebook.com/SoftwareUniversity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bg/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5.png"/><Relationship Id="rId4" Type="http://schemas.openxmlformats.org/officeDocument/2006/relationships/hyperlink" Target="https://softuni.org/" TargetMode="External"/><Relationship Id="rId9" Type="http://schemas.openxmlformats.org/officeDocument/2006/relationships/hyperlink" Target="https://forum.softuni.bg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7" name="Picture Logo FB" descr="Facebook logo">
            <a:hlinkClick r:id="rId2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23832" y="42390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4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6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6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8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2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9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073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1891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en-BG" smtClean="0"/>
              <a:t>09/10/2024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127698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1_Source Code Exampl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rgbClr val="112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body" idx="2"/>
          </p:nvPr>
        </p:nvSpPr>
        <p:spPr>
          <a:xfrm>
            <a:off x="190501" y="1196126"/>
            <a:ext cx="11811097" cy="556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0"/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0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4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1909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D2C0-B554-126F-A52B-C2A2249C8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63823-7693-57ED-C47D-5BA3192CB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F2D86-066F-77DE-B6DC-42EFC5611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F069-706B-431B-9177-959E8CCC9FF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FA4D1-64E9-2CD8-4C49-EC2E2811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34B11-AE1E-7428-A1DC-C87E5FE2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B6B67-8C18-4CAF-BACE-62E160F06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16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30F5-58CA-A8C8-BF05-7ED186A4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FD11-F103-EAA1-1100-B8E9DEB24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1E198-1137-91AD-F154-488CD36A5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F069-706B-431B-9177-959E8CCC9FF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41B03-5C24-3581-C34A-3B93F892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4BB49-EC91-5E87-BE8C-F9B85F19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B6B67-8C18-4CAF-BACE-62E160F06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95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4E85-5BBB-04E0-D7B1-F1A414BF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749B3-82F5-23AB-25F7-A59364639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A07B0-5FE8-8C69-F570-E5C1A348E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F069-706B-431B-9177-959E8CCC9FF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29DA6-8DED-99A0-9CDD-D30FB381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00225-209E-15C4-09B8-16548558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B6B67-8C18-4CAF-BACE-62E160F06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312E2-A633-D62B-EF6B-165B3317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F2323-F096-10A4-D39A-B4786BE1A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43339-871B-A509-5C03-8BCCB01F8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C06DC-2374-C9B8-45C5-EE00ED31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F069-706B-431B-9177-959E8CCC9FF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83DAA-5040-86E8-2CAC-310DC21A1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AA435-9EB9-7B42-1936-C77030BD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B6B67-8C18-4CAF-BACE-62E160F06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5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959B-C1AC-5D6D-DACF-77939332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C54CD-5BD5-ECA7-9575-322F54E3D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6FA7B-15CB-ECA7-248A-671BA1CDC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601C0-5B8B-0F72-8CE4-D5A3F9B74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EA2D5-02EF-F884-0ACD-951170F6B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CAD199-38B2-9A77-58FA-E5355EF09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F069-706B-431B-9177-959E8CCC9FF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84D07-518A-13B9-BEC2-DD2AFD88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186E4-FDAA-84C0-073C-3C3118CB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B6B67-8C18-4CAF-BACE-62E160F06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168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070B2-0347-CE64-7653-39ABB8FD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5D1129-6CA4-639D-DE5F-2D77D5C3B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F069-706B-431B-9177-959E8CCC9FF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39D87-EB32-B33B-5614-55042866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CF906-0421-09DF-0C2D-51466A94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B6B67-8C18-4CAF-BACE-62E160F06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64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16FF4-BBA2-951D-EB07-7E26EF27A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F069-706B-431B-9177-959E8CCC9FF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4CBC0-184C-6870-9A19-A385A01C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552C7-472F-CD94-0CAB-A94E61F5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B6B67-8C18-4CAF-BACE-62E160F06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8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68AA-6A83-819E-2706-287BB134B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427BD-B2AB-E724-2A22-76FC9FEE8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D108F-2087-C3E6-F451-CFE606BC9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216E8-6705-842B-F601-3A196AF1A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F069-706B-431B-9177-959E8CCC9FF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8287F-230D-30DF-7239-13A66FBC0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36A50-57B3-8512-9425-90F51541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B6B67-8C18-4CAF-BACE-62E160F06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06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92B8-5581-AF75-1103-E0E2F738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ECC779-C68A-E276-3322-623B443940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7F699-4AB8-6776-ADC9-14A1DA2C7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9998A-99C4-9E9A-DBAD-D56384E6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F069-706B-431B-9177-959E8CCC9FF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34568-8F37-AFDB-0A7F-510EF2B35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02722-9FE4-AEAA-0308-AEFE5DB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B6B67-8C18-4CAF-BACE-62E160F06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42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62FE-F8C8-1F62-3808-3348C622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16E26-8138-3296-6D64-A582480FF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459AB-F747-8F40-82C6-6DDC4E2F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F069-706B-431B-9177-959E8CCC9FF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BC17-A98E-42B0-A69D-6C3ACABF5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B2986-D1C8-3CAB-4D3C-DAF4DA04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B6B67-8C18-4CAF-BACE-62E160F06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340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C793E-DD64-C96A-5A2F-95A2190928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4C9C9-98D4-41D3-09CD-AF606660B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128EC-0547-05F4-6561-7914E0F4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F069-706B-431B-9177-959E8CCC9FF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3E7E9-643B-CAAB-BCEF-C00945A26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5EB54-3859-9D40-A6C9-EEA8572B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B6B67-8C18-4CAF-BACE-62E160F06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9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  <p:sldLayoutId id="2147483692" r:id="rId12"/>
    <p:sldLayoutId id="2147483695" r:id="rId13"/>
    <p:sldLayoutId id="2147483693" r:id="rId14"/>
    <p:sldLayoutId id="2147483708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D657FB-C91B-4550-45B4-79B0AE51D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BADE2-9E64-E052-C2FB-F6416E162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BDABA-DAF5-9EE1-5877-EE03FEABD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CF069-706B-431B-9177-959E8CCC9FF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D6B77-11C8-7D23-D12F-57DB554F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B6732-B4ED-E51B-C1AA-8C62DFC00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B6B67-8C18-4CAF-BACE-62E160F06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1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524733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sli.do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sv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83.png"/><Relationship Id="rId18" Type="http://schemas.openxmlformats.org/officeDocument/2006/relationships/hyperlink" Target="https://ambitioned.com/about/" TargetMode="External"/><Relationship Id="rId3" Type="http://schemas.openxmlformats.org/officeDocument/2006/relationships/image" Target="../media/image78.png"/><Relationship Id="rId21" Type="http://schemas.openxmlformats.org/officeDocument/2006/relationships/image" Target="../media/image87.png"/><Relationship Id="rId7" Type="http://schemas.openxmlformats.org/officeDocument/2006/relationships/image" Target="../media/image80.png"/><Relationship Id="rId12" Type="http://schemas.openxmlformats.org/officeDocument/2006/relationships/hyperlink" Target="https://www.pharvision.ai/careers" TargetMode="External"/><Relationship Id="rId17" Type="http://schemas.openxmlformats.org/officeDocument/2006/relationships/image" Target="../media/image85.png"/><Relationship Id="rId2" Type="http://schemas.openxmlformats.org/officeDocument/2006/relationships/hyperlink" Target="https://en.superhosting.bg/" TargetMode="External"/><Relationship Id="rId16" Type="http://schemas.openxmlformats.org/officeDocument/2006/relationships/hyperlink" Target="https://www.vivacom.bg/bg/residential/za-nas/za-kompanijata/koi-sme-nie" TargetMode="External"/><Relationship Id="rId20" Type="http://schemas.openxmlformats.org/officeDocument/2006/relationships/hyperlink" Target="https://www.draftkings.com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reatex.bg/" TargetMode="External"/><Relationship Id="rId11" Type="http://schemas.openxmlformats.org/officeDocument/2006/relationships/image" Target="../media/image82.png"/><Relationship Id="rId5" Type="http://schemas.openxmlformats.org/officeDocument/2006/relationships/image" Target="../media/image79.png"/><Relationship Id="rId15" Type="http://schemas.openxmlformats.org/officeDocument/2006/relationships/image" Target="../media/image84.png"/><Relationship Id="rId10" Type="http://schemas.openxmlformats.org/officeDocument/2006/relationships/hyperlink" Target="https://indeavr.com/careers/" TargetMode="External"/><Relationship Id="rId19" Type="http://schemas.openxmlformats.org/officeDocument/2006/relationships/image" Target="../media/image86.png"/><Relationship Id="rId4" Type="http://schemas.openxmlformats.org/officeDocument/2006/relationships/hyperlink" Target="https://bg.coca-colahellenic.com/bg/working-with-us" TargetMode="External"/><Relationship Id="rId9" Type="http://schemas.openxmlformats.org/officeDocument/2006/relationships/image" Target="../media/image81.png"/><Relationship Id="rId14" Type="http://schemas.openxmlformats.org/officeDocument/2006/relationships/hyperlink" Target="https://www.postbank.b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hyperlink" Target="https://softuni.b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79705F5-39B6-455D-963C-452DFA6A1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9" y="2574000"/>
            <a:ext cx="1980000" cy="1980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526" y="1744104"/>
            <a:ext cx="11083636" cy="10974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Cookies and Sessions</a:t>
            </a:r>
            <a:br>
              <a:rPr lang="en-US" dirty="0"/>
            </a:br>
            <a:r>
              <a:rPr lang="en-US" dirty="0"/>
              <a:t>Writing Concurrent Code in C#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63648"/>
            <a:ext cx="10965303" cy="1520171"/>
          </a:xfrm>
        </p:spPr>
        <p:txBody>
          <a:bodyPr>
            <a:normAutofit fontScale="90000"/>
          </a:bodyPr>
          <a:lstStyle/>
          <a:p>
            <a:r>
              <a:rPr lang="en-US" dirty="0"/>
              <a:t>State Management</a:t>
            </a:r>
            <a:br>
              <a:rPr lang="en-US" dirty="0"/>
            </a:br>
            <a:r>
              <a:rPr lang="en-US" dirty="0"/>
              <a:t>Asynchronous Processing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4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727" y="2841515"/>
            <a:ext cx="4038951" cy="14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38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F3F0D16-6811-42F8-B0E2-C0D246B0F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7272211" cy="5561125"/>
          </a:xfrm>
        </p:spPr>
        <p:txBody>
          <a:bodyPr/>
          <a:lstStyle/>
          <a:p>
            <a:r>
              <a:rPr lang="en-US" dirty="0"/>
              <a:t>The response holds the cookies to be saved within the </a:t>
            </a:r>
            <a:r>
              <a:rPr lang="en-US" b="1" dirty="0">
                <a:solidFill>
                  <a:schemeClr val="bg1"/>
                </a:solidFill>
              </a:rPr>
              <a:t>Set-Cookie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header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request holds the specific web site cookie within the </a:t>
            </a:r>
            <a:r>
              <a:rPr lang="en-US" b="1" dirty="0">
                <a:solidFill>
                  <a:schemeClr val="bg1"/>
                </a:solidFill>
              </a:rPr>
              <a:t>Cookie</a:t>
            </a:r>
            <a:r>
              <a:rPr lang="en-US" dirty="0"/>
              <a:t> header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Cookies Used?</a:t>
            </a:r>
            <a:endParaRPr lang="bg-BG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B81167-6940-4424-AD9A-CDADB9C32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049" y="2533411"/>
            <a:ext cx="6229040" cy="10069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1981" rIns="0" bIns="71981">
            <a:spAutoFit/>
          </a:bodyPr>
          <a:lstStyle/>
          <a:p>
            <a:pPr marL="182825"/>
            <a:r>
              <a:rPr lang="en-US" sz="2799" b="1" noProof="1">
                <a:latin typeface="Consolas" panose="020B0609020204030204" pitchFamily="49" charset="0"/>
                <a:cs typeface="Consolas" panose="020B0609020204030204" pitchFamily="49" charset="0"/>
              </a:rPr>
              <a:t>HTTP/1.1 200 OK</a:t>
            </a:r>
          </a:p>
          <a:p>
            <a:pPr marL="182825"/>
            <a:r>
              <a:rPr lang="en-US" sz="2799" b="1" noProof="1">
                <a:latin typeface="Consolas" panose="020B0609020204030204" pitchFamily="49" charset="0"/>
                <a:cs typeface="Consolas" panose="020B0609020204030204" pitchFamily="49" charset="0"/>
              </a:rPr>
              <a:t>Set-Cookie: lang=en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84251-6511-4904-A44C-958D05701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268" y="5158417"/>
            <a:ext cx="6442845" cy="10069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1981" rIns="0" bIns="71981">
            <a:spAutoFit/>
          </a:bodyPr>
          <a:lstStyle/>
          <a:p>
            <a:pPr marL="182825"/>
            <a:r>
              <a:rPr lang="en-US" sz="2799" b="1" noProof="1">
                <a:latin typeface="Consolas" panose="020B0609020204030204" pitchFamily="49" charset="0"/>
                <a:cs typeface="Consolas" panose="020B0609020204030204" pitchFamily="49" charset="0"/>
              </a:rPr>
              <a:t>GET www.example.bg HTTP/1.1</a:t>
            </a:r>
          </a:p>
          <a:p>
            <a:pPr marL="182825"/>
            <a:r>
              <a:rPr lang="en-US" sz="2799" b="1" noProof="1">
                <a:latin typeface="Consolas" panose="020B0609020204030204" pitchFamily="49" charset="0"/>
                <a:cs typeface="Consolas" panose="020B0609020204030204" pitchFamily="49" charset="0"/>
              </a:rPr>
              <a:t>Cookie: lang=en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7A72D7F-5FF2-46CB-A7F7-668513925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9B22C-93D5-43A0-BE37-6625F106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8" y="1124744"/>
            <a:ext cx="4506490" cy="564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Server-Client Cookies Exchange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632856" y="26134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938419" y="4227595"/>
            <a:ext cx="648250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65656" y="3650528"/>
            <a:ext cx="6068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HTTP/1.1 200 OK Set-Cookie: </a:t>
            </a:r>
            <a:r>
              <a:rPr lang="en-US" sz="2800" noProof="1"/>
              <a:t>lang=en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4" y="3253469"/>
            <a:ext cx="2020543" cy="16600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213" y="4994711"/>
            <a:ext cx="709891" cy="7098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1" y="5005505"/>
            <a:ext cx="705707" cy="7057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2" y="4953361"/>
            <a:ext cx="771119" cy="7711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3" y="3345333"/>
            <a:ext cx="1870776" cy="11208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617" y="3101763"/>
            <a:ext cx="2263324" cy="220979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58333" y="2666052"/>
            <a:ext cx="274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842668" y="1592449"/>
            <a:ext cx="4506666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http://www.example.bg/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803955" y="2032047"/>
            <a:ext cx="778978" cy="4155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609069" y="2046554"/>
            <a:ext cx="759718" cy="3865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975469" y="3385247"/>
            <a:ext cx="652165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65575" y="2757889"/>
            <a:ext cx="4739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 www.example.bg HTTP/1.1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972869" y="5069114"/>
            <a:ext cx="652165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665575" y="4459514"/>
            <a:ext cx="4739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 www.example.bg HTTP/1.1</a:t>
            </a:r>
            <a:endParaRPr lang="en-US" sz="2800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81E046-3013-4758-9C0A-2AAFCE2DE3B4}"/>
              </a:ext>
            </a:extLst>
          </p:cNvPr>
          <p:cNvSpPr txBox="1"/>
          <p:nvPr/>
        </p:nvSpPr>
        <p:spPr>
          <a:xfrm>
            <a:off x="3664080" y="5064891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Cookie: </a:t>
            </a:r>
            <a:r>
              <a:rPr lang="en-US" sz="2800" noProof="1"/>
              <a:t>lang=en</a:t>
            </a:r>
            <a:endParaRPr lang="en-US" sz="2800" dirty="0"/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AD5713C2-CABD-42F9-8FB0-8BBDB8D22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69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 animBg="1"/>
      <p:bldP spid="30" grpId="0"/>
      <p:bldP spid="3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264E29-06D4-4956-840F-378E23F3F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cookie consists of </a:t>
            </a:r>
            <a:r>
              <a:rPr lang="en-US" b="1" dirty="0">
                <a:solidFill>
                  <a:schemeClr val="bg1"/>
                </a:solidFill>
              </a:rPr>
              <a:t>Name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Attributes</a:t>
            </a:r>
            <a:r>
              <a:rPr lang="en-US" dirty="0"/>
              <a:t> (optional)</a:t>
            </a:r>
          </a:p>
          <a:p>
            <a:r>
              <a:rPr lang="en-US" dirty="0"/>
              <a:t>The attributes are </a:t>
            </a:r>
            <a:r>
              <a:rPr lang="en-US" b="1" dirty="0">
                <a:solidFill>
                  <a:schemeClr val="bg1"/>
                </a:solidFill>
              </a:rPr>
              <a:t>key-value pairs </a:t>
            </a:r>
            <a:r>
              <a:rPr lang="en-US" dirty="0"/>
              <a:t>with additional information</a:t>
            </a:r>
          </a:p>
          <a:p>
            <a:r>
              <a:rPr lang="en-US" dirty="0"/>
              <a:t>Attributes are </a:t>
            </a:r>
            <a:r>
              <a:rPr lang="en-US" b="1" dirty="0">
                <a:solidFill>
                  <a:schemeClr val="bg1"/>
                </a:solidFill>
              </a:rPr>
              <a:t>not included </a:t>
            </a:r>
            <a:r>
              <a:rPr lang="en-US" dirty="0"/>
              <a:t>in the </a:t>
            </a:r>
            <a:r>
              <a:rPr lang="en-US" b="1" dirty="0">
                <a:solidFill>
                  <a:schemeClr val="bg1"/>
                </a:solidFill>
              </a:rPr>
              <a:t>requests</a:t>
            </a:r>
          </a:p>
          <a:p>
            <a:r>
              <a:rPr lang="en-US" dirty="0"/>
              <a:t>Attributes are used by </a:t>
            </a:r>
            <a:r>
              <a:rPr lang="en-US" b="1" dirty="0">
                <a:solidFill>
                  <a:schemeClr val="bg1"/>
                </a:solidFill>
              </a:rPr>
              <a:t>the client </a:t>
            </a:r>
            <a:r>
              <a:rPr lang="en-US" dirty="0"/>
              <a:t>to control the </a:t>
            </a:r>
            <a:r>
              <a:rPr lang="en-US" b="1" dirty="0">
                <a:solidFill>
                  <a:schemeClr val="bg1"/>
                </a:solidFill>
              </a:rPr>
              <a:t>cookies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Structure</a:t>
            </a:r>
            <a:endParaRPr lang="bg-B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4BF81A-1F96-44EB-B573-EF177E3AD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776" y="4724401"/>
            <a:ext cx="1152949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Set-Cookie: SSID=Ap4P…GTEq; Domain=foo.com; Path=/; Expires=Wed, 13 Jan 2021 22:23:01 GMT; Secure; HttpOnly</a:t>
            </a:r>
          </a:p>
        </p:txBody>
      </p:sp>
      <p:sp>
        <p:nvSpPr>
          <p:cNvPr id="22" name="AutoShape 23">
            <a:extLst>
              <a:ext uri="{FF2B5EF4-FFF2-40B4-BE49-F238E27FC236}">
                <a16:creationId xmlns:a16="http://schemas.microsoft.com/office/drawing/2014/main" id="{684AC15C-D175-4EEB-BEB5-988146241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3930980"/>
            <a:ext cx="2667000" cy="586523"/>
          </a:xfrm>
          <a:prstGeom prst="wedgeRoundRectCallout">
            <a:avLst>
              <a:gd name="adj1" fmla="val 52178"/>
              <a:gd name="adj2" fmla="val 96537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Name=Value</a:t>
            </a:r>
            <a:endParaRPr lang="bg-BG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53F509-A534-429D-B755-3E4B44C9EA20}"/>
              </a:ext>
            </a:extLst>
          </p:cNvPr>
          <p:cNvSpPr/>
          <p:nvPr/>
        </p:nvSpPr>
        <p:spPr>
          <a:xfrm>
            <a:off x="2743200" y="4800600"/>
            <a:ext cx="3048000" cy="45720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utoShape 23">
            <a:extLst>
              <a:ext uri="{FF2B5EF4-FFF2-40B4-BE49-F238E27FC236}">
                <a16:creationId xmlns:a16="http://schemas.microsoft.com/office/drawing/2014/main" id="{F2F1D297-6569-41C8-A683-5682A164F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950858"/>
            <a:ext cx="1828800" cy="586523"/>
          </a:xfrm>
          <a:prstGeom prst="wedgeRoundRectCallout">
            <a:avLst>
              <a:gd name="adj1" fmla="val 52178"/>
              <a:gd name="adj2" fmla="val 96537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Attributes</a:t>
            </a:r>
            <a:endParaRPr lang="bg-BG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4A69AA6E-2D80-4D80-B1E7-6FD63BC96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978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8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264E29-06D4-4956-840F-378E23F3F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Defined by the attributes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Domain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Path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Domain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– defines </a:t>
            </a:r>
            <a:r>
              <a:rPr lang="en-US" dirty="0"/>
              <a:t>the website that the cookie belongs to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Path</a:t>
            </a:r>
            <a:r>
              <a:rPr lang="en-US" dirty="0">
                <a:latin typeface="+mj-lt"/>
              </a:rPr>
              <a:t> – </a:t>
            </a:r>
            <a:r>
              <a:rPr lang="en-US" dirty="0"/>
              <a:t>Indicates a 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 path that must exist in the requested resource before sending the </a:t>
            </a:r>
            <a:r>
              <a:rPr lang="en-US" b="1" dirty="0">
                <a:solidFill>
                  <a:schemeClr val="bg1"/>
                </a:solidFill>
              </a:rPr>
              <a:t>Cookie</a:t>
            </a:r>
            <a:r>
              <a:rPr lang="en-US" dirty="0"/>
              <a:t> header</a:t>
            </a:r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bg-B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91FC5B-1328-466A-959C-F866E5FA0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667" y="4343401"/>
            <a:ext cx="1152949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Set-Cookie: SSID=Ap4P…GTEq; Domain=foo.com; Path=/; Expires=Wed, 13 Jan 2021 22:23:01 GMT; Secure; HttpOnly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2024705-FB0E-4F0E-A1B2-99835EB9EB0B}"/>
              </a:ext>
            </a:extLst>
          </p:cNvPr>
          <p:cNvSpPr/>
          <p:nvPr/>
        </p:nvSpPr>
        <p:spPr>
          <a:xfrm>
            <a:off x="5917096" y="4419600"/>
            <a:ext cx="4572000" cy="45720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B0CA1123-CFE1-406D-9DE9-D4E849763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49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264E29-06D4-4956-840F-378E23F3F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Defined by the attributes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Expires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Max-Age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Expires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– </a:t>
            </a:r>
            <a:r>
              <a:rPr lang="en-US" dirty="0"/>
              <a:t>defines the date the browser should delete the cookie</a:t>
            </a:r>
          </a:p>
          <a:p>
            <a:pPr lvl="1"/>
            <a:r>
              <a:rPr lang="en-US" dirty="0"/>
              <a:t>By default the cookies are deleted after the end of the session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Max-Age</a:t>
            </a:r>
            <a:r>
              <a:rPr lang="en-US" dirty="0">
                <a:latin typeface="+mj-lt"/>
              </a:rPr>
              <a:t> – </a:t>
            </a:r>
            <a:r>
              <a:rPr lang="en-US" dirty="0"/>
              <a:t>interval of seconds before the cookie is deleted</a:t>
            </a:r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</a:t>
            </a:r>
            <a:endParaRPr lang="bg-B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F511B6-0FA5-442A-9306-EACB3CF3E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776" y="4724401"/>
            <a:ext cx="1152949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Set-Cookie: SSID=Ap4P…GTEq; Domain=foo.com; Path=/; Expires=Wed, 13 Jan 2021 22:23:01 GMT; Secure; HttpOnly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BA40F9-3C19-423F-AFEC-C3BD5FC6C1E3}"/>
              </a:ext>
            </a:extLst>
          </p:cNvPr>
          <p:cNvSpPr/>
          <p:nvPr/>
        </p:nvSpPr>
        <p:spPr>
          <a:xfrm>
            <a:off x="420756" y="5221356"/>
            <a:ext cx="7467600" cy="45720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3253444-BE43-470E-8B7F-9E7AD9DC1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427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264E29-06D4-4956-840F-378E23F3F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Security flags do not have associated values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Secure</a:t>
            </a:r>
            <a:r>
              <a:rPr lang="en-US" dirty="0">
                <a:latin typeface="+mj-lt"/>
              </a:rPr>
              <a:t> -  tells the browser to </a:t>
            </a:r>
            <a:r>
              <a:rPr lang="en-US" dirty="0"/>
              <a:t>use cookies only via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secure/encrypted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connections</a:t>
            </a:r>
          </a:p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HttpOnly</a:t>
            </a:r>
            <a:r>
              <a:rPr lang="en-US" dirty="0"/>
              <a:t> – defines that the cookie cannot be accessed via client-side scripting languages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  <a:endParaRPr lang="bg-B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F511B6-0FA5-442A-9306-EACB3CF3E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776" y="4724401"/>
            <a:ext cx="1152949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Set-Cookie: SSID=Ap4P…GTEq; Domain=foo.com; Path=/; Expires=Wed, 13 Jan 2021 22:23:01 GMT; Secure; HttpOnly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BA40F9-3C19-423F-AFEC-C3BD5FC6C1E3}"/>
              </a:ext>
            </a:extLst>
          </p:cNvPr>
          <p:cNvSpPr/>
          <p:nvPr/>
        </p:nvSpPr>
        <p:spPr>
          <a:xfrm>
            <a:off x="7924800" y="5247877"/>
            <a:ext cx="3429000" cy="45720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6568857-D81F-4336-97ED-10F43E26C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338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264E29-06D4-4956-840F-378E23F3F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cookie file contains a table with </a:t>
            </a:r>
            <a:r>
              <a:rPr lang="en-US" b="1" dirty="0">
                <a:solidFill>
                  <a:schemeClr val="bg1"/>
                </a:solidFill>
              </a:rPr>
              <a:t>key-value</a:t>
            </a:r>
            <a:r>
              <a:rPr lang="en-US" dirty="0"/>
              <a:t> pairs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in the Cookie?</a:t>
            </a:r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1351" y="1870176"/>
            <a:ext cx="9486122" cy="464820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7F65C89F-A1F8-4FA6-B9FD-D767D7E5A7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059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1943" y="1151716"/>
            <a:ext cx="11922291" cy="5568904"/>
          </a:xfrm>
        </p:spPr>
        <p:txBody>
          <a:bodyPr/>
          <a:lstStyle/>
          <a:p>
            <a:r>
              <a:rPr lang="en-US" dirty="0"/>
              <a:t>Cookies stored by an </a:t>
            </a:r>
            <a:r>
              <a:rPr lang="en-US" b="1" dirty="0">
                <a:solidFill>
                  <a:schemeClr val="bg1"/>
                </a:solidFill>
              </a:rPr>
              <a:t>external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party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(different </a:t>
            </a:r>
            <a:r>
              <a:rPr lang="en-US" b="1" dirty="0">
                <a:solidFill>
                  <a:schemeClr val="bg1"/>
                </a:solidFill>
              </a:rPr>
              <a:t>domain</a:t>
            </a:r>
            <a:r>
              <a:rPr lang="en-US" dirty="0"/>
              <a:t>)</a:t>
            </a:r>
          </a:p>
          <a:p>
            <a:r>
              <a:rPr lang="en-US" dirty="0"/>
              <a:t>Mainly used for advertising and tracking across the web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Party Cookies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946767" y="3068872"/>
            <a:ext cx="1904504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dirty="0"/>
              <a:t>Web Client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24975" y="3949979"/>
            <a:ext cx="633230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22461" y="3330414"/>
            <a:ext cx="2596915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dirty="0"/>
              <a:t>Cookie transfer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57" y="3708759"/>
            <a:ext cx="2020017" cy="16595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88" y="5449547"/>
            <a:ext cx="709706" cy="7097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1" y="5460339"/>
            <a:ext cx="705523" cy="705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44" y="5408208"/>
            <a:ext cx="770918" cy="7709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92" y="3800598"/>
            <a:ext cx="1870289" cy="1120554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3124976" y="4250096"/>
            <a:ext cx="6465587" cy="75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612632" y="2487014"/>
            <a:ext cx="5242130" cy="5400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http://stackoverflow.com/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V="1">
            <a:off x="2637779" y="2645345"/>
            <a:ext cx="778775" cy="3235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27216" y="2685550"/>
            <a:ext cx="809828" cy="2501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442" y="5253243"/>
            <a:ext cx="2499812" cy="14515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08" y="3405623"/>
            <a:ext cx="1432958" cy="143295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177186" y="3004902"/>
            <a:ext cx="2748114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dirty="0"/>
              <a:t>Web Application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57284" y="5061344"/>
            <a:ext cx="1862534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dirty="0"/>
              <a:t>Third Party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3124976" y="4819173"/>
            <a:ext cx="6012467" cy="78689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0" idx="1"/>
          </p:cNvCxnSpPr>
          <p:nvPr/>
        </p:nvCxnSpPr>
        <p:spPr>
          <a:xfrm>
            <a:off x="3124976" y="5172126"/>
            <a:ext cx="6012467" cy="80687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481870">
            <a:off x="5277492" y="4674631"/>
            <a:ext cx="2596915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dirty="0"/>
              <a:t>Cookie transfer</a:t>
            </a:r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E1BD73BC-97C3-4AD1-8E1E-1978BA126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907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 animBg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B4AADE48-A65E-4E16-91F4-55EDD2AEB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1398" y="1268963"/>
            <a:ext cx="2729204" cy="27292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B7BA72-64FD-496C-8730-6B8E7D01181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Sessions</a:t>
            </a:r>
          </a:p>
        </p:txBody>
      </p:sp>
    </p:spTree>
    <p:extLst>
      <p:ext uri="{BB962C8B-B14F-4D97-AF65-F5344CB8AC3E}">
        <p14:creationId xmlns:p14="http://schemas.microsoft.com/office/powerpoint/2010/main" val="168751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405" y="1195388"/>
            <a:ext cx="11817350" cy="5202237"/>
          </a:xfrm>
        </p:spPr>
        <p:txBody>
          <a:bodyPr/>
          <a:lstStyle/>
          <a:p>
            <a:r>
              <a:rPr lang="en-US" dirty="0"/>
              <a:t>A way to store information about a user to be used across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multiple pages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Sessions?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3185388"/>
            <a:ext cx="1785990" cy="1785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800" y="2760425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325" y="4889448"/>
            <a:ext cx="874252" cy="8742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722" y="3452851"/>
            <a:ext cx="874252" cy="8742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722" y="2261901"/>
            <a:ext cx="874252" cy="8742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35" y="3452851"/>
            <a:ext cx="874252" cy="874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90616" y="2786527"/>
            <a:ext cx="132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58110" y="2437417"/>
            <a:ext cx="132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/login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766558" y="3628367"/>
            <a:ext cx="132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/home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25974" y="5064964"/>
            <a:ext cx="1729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/products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33934" y="4499227"/>
            <a:ext cx="175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user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sz="2800" dirty="0"/>
              <a:t> Teo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434173" y="3140369"/>
            <a:ext cx="1221858" cy="4967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6843" y="3938053"/>
            <a:ext cx="2009227" cy="1157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418706" y="3889977"/>
            <a:ext cx="1255478" cy="334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430370" y="4212845"/>
            <a:ext cx="1243814" cy="54799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9DE06196-79C2-47D5-8415-10EDDE37A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430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  <a:hlinkClick r:id="rId2" action="ppaction://hlinkfile"/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D3135C3-6391-4C68-9873-81778C7B3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20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The exchange mechanism be used between the user and the </a:t>
            </a:r>
            <a:br>
              <a:rPr lang="en-US" dirty="0"/>
            </a:br>
            <a:r>
              <a:rPr lang="en-US" dirty="0"/>
              <a:t>web application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</a:t>
            </a:r>
            <a:endParaRPr lang="bg-B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E94340-D94D-4D63-BD86-D2C894B88213}"/>
              </a:ext>
            </a:extLst>
          </p:cNvPr>
          <p:cNvSpPr txBox="1"/>
          <p:nvPr/>
        </p:nvSpPr>
        <p:spPr>
          <a:xfrm>
            <a:off x="945426" y="306877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44F1D9-EC65-4441-ADBC-EF02F395395C}"/>
              </a:ext>
            </a:extLst>
          </p:cNvPr>
          <p:cNvCxnSpPr>
            <a:cxnSpLocks/>
          </p:cNvCxnSpPr>
          <p:nvPr/>
        </p:nvCxnSpPr>
        <p:spPr>
          <a:xfrm flipH="1">
            <a:off x="3124201" y="4891020"/>
            <a:ext cx="59982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14C09D-A73F-48D9-9354-BC5BAEE017D6}"/>
              </a:ext>
            </a:extLst>
          </p:cNvPr>
          <p:cNvSpPr txBox="1"/>
          <p:nvPr/>
        </p:nvSpPr>
        <p:spPr>
          <a:xfrm>
            <a:off x="4849762" y="3529168"/>
            <a:ext cx="2591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User credentials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36305A-B1C6-40E4-89D6-79D525069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4" y="3708831"/>
            <a:ext cx="2020543" cy="16600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7D8698-3183-4333-9E36-A3E4055E25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83" y="5450073"/>
            <a:ext cx="709891" cy="7098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EF1B01C-F1A1-4F57-9E7E-C5F7253142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460867"/>
            <a:ext cx="705707" cy="7057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0033B8-D31A-479D-BD20-DB046BE98A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22" y="5408723"/>
            <a:ext cx="771119" cy="7711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8F67B8-E51D-4A19-AFBF-0AA1775D7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43" y="3800695"/>
            <a:ext cx="1870776" cy="112084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9C3949-F1A1-4DEB-9F1F-79A6AC55638D}"/>
              </a:ext>
            </a:extLst>
          </p:cNvPr>
          <p:cNvCxnSpPr>
            <a:cxnSpLocks/>
          </p:cNvCxnSpPr>
          <p:nvPr/>
        </p:nvCxnSpPr>
        <p:spPr>
          <a:xfrm flipV="1">
            <a:off x="3124201" y="4065640"/>
            <a:ext cx="6042193" cy="19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CC96547A-7F91-443E-A2ED-7B472F8C2D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47" y="3435714"/>
            <a:ext cx="2209048" cy="22090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B708932-8D70-45C9-9D28-B9FAC7082276}"/>
              </a:ext>
            </a:extLst>
          </p:cNvPr>
          <p:cNvSpPr txBox="1"/>
          <p:nvPr/>
        </p:nvSpPr>
        <p:spPr>
          <a:xfrm>
            <a:off x="9147014" y="3068778"/>
            <a:ext cx="274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977DE7-5751-4C47-A884-44E5E706E70D}"/>
              </a:ext>
            </a:extLst>
          </p:cNvPr>
          <p:cNvSpPr txBox="1"/>
          <p:nvPr/>
        </p:nvSpPr>
        <p:spPr>
          <a:xfrm>
            <a:off x="5240789" y="4330431"/>
            <a:ext cx="170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 ID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12E0FE-AF64-4E6C-A4D4-12277518D71B}"/>
              </a:ext>
            </a:extLst>
          </p:cNvPr>
          <p:cNvCxnSpPr>
            <a:cxnSpLocks/>
          </p:cNvCxnSpPr>
          <p:nvPr/>
        </p:nvCxnSpPr>
        <p:spPr>
          <a:xfrm flipV="1">
            <a:off x="3092795" y="2414487"/>
            <a:ext cx="1455034" cy="65596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72CC9B8-6406-4447-8780-9BF7B5FEED90}"/>
              </a:ext>
            </a:extLst>
          </p:cNvPr>
          <p:cNvSpPr txBox="1"/>
          <p:nvPr/>
        </p:nvSpPr>
        <p:spPr>
          <a:xfrm>
            <a:off x="4724400" y="2129866"/>
            <a:ext cx="2471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First Time Login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CE8C28-D595-4D54-A031-D6D1FBA318AB}"/>
              </a:ext>
            </a:extLst>
          </p:cNvPr>
          <p:cNvCxnSpPr>
            <a:cxnSpLocks/>
          </p:cNvCxnSpPr>
          <p:nvPr/>
        </p:nvCxnSpPr>
        <p:spPr>
          <a:xfrm>
            <a:off x="7423965" y="2421937"/>
            <a:ext cx="1455034" cy="65596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">
            <a:extLst>
              <a:ext uri="{FF2B5EF4-FFF2-40B4-BE49-F238E27FC236}">
                <a16:creationId xmlns:a16="http://schemas.microsoft.com/office/drawing/2014/main" id="{DAEAA4F1-746F-4CD4-94C4-20C1CB94D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0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5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The exchange mechanism be used between the user and the </a:t>
            </a:r>
            <a:br>
              <a:rPr lang="en-US" dirty="0"/>
            </a:br>
            <a:r>
              <a:rPr lang="en-US" dirty="0"/>
              <a:t>web application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Management</a:t>
            </a:r>
            <a:endParaRPr lang="bg-B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E94340-D94D-4D63-BD86-D2C894B88213}"/>
              </a:ext>
            </a:extLst>
          </p:cNvPr>
          <p:cNvSpPr txBox="1"/>
          <p:nvPr/>
        </p:nvSpPr>
        <p:spPr>
          <a:xfrm>
            <a:off x="945426" y="306877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44F1D9-EC65-4441-ADBC-EF02F395395C}"/>
              </a:ext>
            </a:extLst>
          </p:cNvPr>
          <p:cNvCxnSpPr>
            <a:cxnSpLocks/>
          </p:cNvCxnSpPr>
          <p:nvPr/>
        </p:nvCxnSpPr>
        <p:spPr>
          <a:xfrm flipH="1">
            <a:off x="3124201" y="4891020"/>
            <a:ext cx="59982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D36305A-B1C6-40E4-89D6-79D525069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4" y="3708831"/>
            <a:ext cx="2020543" cy="16600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7D8698-3183-4333-9E36-A3E4055E25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83" y="5450073"/>
            <a:ext cx="709891" cy="7098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EF1B01C-F1A1-4F57-9E7E-C5F7253142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460867"/>
            <a:ext cx="705707" cy="7057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0033B8-D31A-479D-BD20-DB046BE98A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22" y="5408723"/>
            <a:ext cx="771119" cy="7711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8F67B8-E51D-4A19-AFBF-0AA1775D7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43" y="3800695"/>
            <a:ext cx="1870776" cy="112084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9C3949-F1A1-4DEB-9F1F-79A6AC55638D}"/>
              </a:ext>
            </a:extLst>
          </p:cNvPr>
          <p:cNvCxnSpPr>
            <a:cxnSpLocks/>
          </p:cNvCxnSpPr>
          <p:nvPr/>
        </p:nvCxnSpPr>
        <p:spPr>
          <a:xfrm flipV="1">
            <a:off x="3124201" y="4065640"/>
            <a:ext cx="6042193" cy="19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CC96547A-7F91-443E-A2ED-7B472F8C2D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47" y="3435714"/>
            <a:ext cx="2209048" cy="22090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B708932-8D70-45C9-9D28-B9FAC7082276}"/>
              </a:ext>
            </a:extLst>
          </p:cNvPr>
          <p:cNvSpPr txBox="1"/>
          <p:nvPr/>
        </p:nvSpPr>
        <p:spPr>
          <a:xfrm>
            <a:off x="9147014" y="3068778"/>
            <a:ext cx="274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977DE7-5751-4C47-A884-44E5E706E70D}"/>
              </a:ext>
            </a:extLst>
          </p:cNvPr>
          <p:cNvSpPr txBox="1"/>
          <p:nvPr/>
        </p:nvSpPr>
        <p:spPr>
          <a:xfrm>
            <a:off x="5240789" y="3535303"/>
            <a:ext cx="170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 ID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12E0FE-AF64-4E6C-A4D4-12277518D71B}"/>
              </a:ext>
            </a:extLst>
          </p:cNvPr>
          <p:cNvCxnSpPr>
            <a:cxnSpLocks/>
          </p:cNvCxnSpPr>
          <p:nvPr/>
        </p:nvCxnSpPr>
        <p:spPr>
          <a:xfrm flipV="1">
            <a:off x="3092796" y="2503040"/>
            <a:ext cx="1705197" cy="56741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72CC9B8-6406-4447-8780-9BF7B5FEED90}"/>
              </a:ext>
            </a:extLst>
          </p:cNvPr>
          <p:cNvSpPr txBox="1"/>
          <p:nvPr/>
        </p:nvSpPr>
        <p:spPr>
          <a:xfrm>
            <a:off x="4898972" y="2241429"/>
            <a:ext cx="2436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Browsing Pages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FAE8B7-6937-45A9-81DB-990634DF731A}"/>
              </a:ext>
            </a:extLst>
          </p:cNvPr>
          <p:cNvSpPr txBox="1"/>
          <p:nvPr/>
        </p:nvSpPr>
        <p:spPr>
          <a:xfrm>
            <a:off x="3938986" y="4324156"/>
            <a:ext cx="43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Requested data + Session ID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9F6B5D-D063-4F25-8763-B998595B21F8}"/>
              </a:ext>
            </a:extLst>
          </p:cNvPr>
          <p:cNvCxnSpPr>
            <a:cxnSpLocks/>
          </p:cNvCxnSpPr>
          <p:nvPr/>
        </p:nvCxnSpPr>
        <p:spPr>
          <a:xfrm>
            <a:off x="7417281" y="2503040"/>
            <a:ext cx="1705197" cy="56741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">
            <a:extLst>
              <a:ext uri="{FF2B5EF4-FFF2-40B4-BE49-F238E27FC236}">
                <a16:creationId xmlns:a16="http://schemas.microsoft.com/office/drawing/2014/main" id="{70400901-0370-4E8B-AB32-9850A33F7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89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The exchange mechanism be used between the user and the </a:t>
            </a:r>
            <a:br>
              <a:rPr lang="en-US" dirty="0"/>
            </a:br>
            <a:r>
              <a:rPr lang="en-US" dirty="0"/>
              <a:t>web application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Management</a:t>
            </a:r>
            <a:endParaRPr lang="bg-B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E94340-D94D-4D63-BD86-D2C894B88213}"/>
              </a:ext>
            </a:extLst>
          </p:cNvPr>
          <p:cNvSpPr txBox="1"/>
          <p:nvPr/>
        </p:nvSpPr>
        <p:spPr>
          <a:xfrm>
            <a:off x="945426" y="306877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44F1D9-EC65-4441-ADBC-EF02F395395C}"/>
              </a:ext>
            </a:extLst>
          </p:cNvPr>
          <p:cNvCxnSpPr>
            <a:cxnSpLocks/>
          </p:cNvCxnSpPr>
          <p:nvPr/>
        </p:nvCxnSpPr>
        <p:spPr>
          <a:xfrm flipH="1">
            <a:off x="3124201" y="4891020"/>
            <a:ext cx="59982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D36305A-B1C6-40E4-89D6-79D525069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4" y="3708831"/>
            <a:ext cx="2020543" cy="16600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7D8698-3183-4333-9E36-A3E4055E25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83" y="5450073"/>
            <a:ext cx="709891" cy="7098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EF1B01C-F1A1-4F57-9E7E-C5F7253142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460867"/>
            <a:ext cx="705707" cy="7057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0033B8-D31A-479D-BD20-DB046BE98A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22" y="5408723"/>
            <a:ext cx="771119" cy="7711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8F67B8-E51D-4A19-AFBF-0AA1775D7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43" y="3800695"/>
            <a:ext cx="1870776" cy="112084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9C3949-F1A1-4DEB-9F1F-79A6AC55638D}"/>
              </a:ext>
            </a:extLst>
          </p:cNvPr>
          <p:cNvCxnSpPr>
            <a:cxnSpLocks/>
          </p:cNvCxnSpPr>
          <p:nvPr/>
        </p:nvCxnSpPr>
        <p:spPr>
          <a:xfrm flipV="1">
            <a:off x="3124201" y="4065640"/>
            <a:ext cx="6042193" cy="19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CC96547A-7F91-443E-A2ED-7B472F8C2D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47" y="3435714"/>
            <a:ext cx="2209048" cy="22090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B708932-8D70-45C9-9D28-B9FAC7082276}"/>
              </a:ext>
            </a:extLst>
          </p:cNvPr>
          <p:cNvSpPr txBox="1"/>
          <p:nvPr/>
        </p:nvSpPr>
        <p:spPr>
          <a:xfrm>
            <a:off x="9147014" y="3068778"/>
            <a:ext cx="274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977DE7-5751-4C47-A884-44E5E706E70D}"/>
              </a:ext>
            </a:extLst>
          </p:cNvPr>
          <p:cNvSpPr txBox="1"/>
          <p:nvPr/>
        </p:nvSpPr>
        <p:spPr>
          <a:xfrm>
            <a:off x="3946880" y="4320501"/>
            <a:ext cx="42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Requested Data + Session ID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12E0FE-AF64-4E6C-A4D4-12277518D71B}"/>
              </a:ext>
            </a:extLst>
          </p:cNvPr>
          <p:cNvCxnSpPr>
            <a:cxnSpLocks/>
          </p:cNvCxnSpPr>
          <p:nvPr/>
        </p:nvCxnSpPr>
        <p:spPr>
          <a:xfrm flipV="1">
            <a:off x="3092796" y="2590800"/>
            <a:ext cx="1313335" cy="4796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72CC9B8-6406-4447-8780-9BF7B5FEED90}"/>
              </a:ext>
            </a:extLst>
          </p:cNvPr>
          <p:cNvSpPr txBox="1"/>
          <p:nvPr/>
        </p:nvSpPr>
        <p:spPr>
          <a:xfrm>
            <a:off x="4507109" y="2037058"/>
            <a:ext cx="34344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Browsing pages after</a:t>
            </a:r>
          </a:p>
          <a:p>
            <a:pPr algn="ctr"/>
            <a:r>
              <a:rPr lang="en-US" sz="2800" dirty="0"/>
              <a:t>the server is restarted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19C73B-71C2-4F99-8A64-F0E780BA5DDC}"/>
              </a:ext>
            </a:extLst>
          </p:cNvPr>
          <p:cNvSpPr txBox="1"/>
          <p:nvPr/>
        </p:nvSpPr>
        <p:spPr>
          <a:xfrm>
            <a:off x="5249086" y="3513948"/>
            <a:ext cx="170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 ID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520FAD-F78B-4F5B-A54D-E180AD6E059D}"/>
              </a:ext>
            </a:extLst>
          </p:cNvPr>
          <p:cNvCxnSpPr>
            <a:cxnSpLocks/>
          </p:cNvCxnSpPr>
          <p:nvPr/>
        </p:nvCxnSpPr>
        <p:spPr>
          <a:xfrm>
            <a:off x="7994520" y="2590800"/>
            <a:ext cx="1313335" cy="4796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">
            <a:extLst>
              <a:ext uri="{FF2B5EF4-FFF2-40B4-BE49-F238E27FC236}">
                <a16:creationId xmlns:a16="http://schemas.microsoft.com/office/drawing/2014/main" id="{919BFB41-819B-4912-8399-14AB083374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654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 with Cookies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118" y="3033915"/>
            <a:ext cx="1785990" cy="1785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83519" y="2608952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73" y="3715751"/>
            <a:ext cx="874252" cy="874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32954" y="3129882"/>
            <a:ext cx="132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08215" y="1851013"/>
            <a:ext cx="1889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Cookie {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name: </a:t>
            </a:r>
            <a:r>
              <a:rPr lang="en-US" sz="2800" b="1" dirty="0">
                <a:solidFill>
                  <a:schemeClr val="bg1"/>
                </a:solidFill>
              </a:rPr>
              <a:t>sid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value: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5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}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297965" y="3115549"/>
            <a:ext cx="770771" cy="1907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851014"/>
            <a:ext cx="777817" cy="7778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4357601"/>
            <a:ext cx="777817" cy="77781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408214" y="4280118"/>
            <a:ext cx="1889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Cookie {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name: </a:t>
            </a:r>
            <a:r>
              <a:rPr lang="en-US" sz="2800" b="1" dirty="0">
                <a:solidFill>
                  <a:schemeClr val="bg1"/>
                </a:solidFill>
              </a:rPr>
              <a:t>sid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value: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7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}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429000" y="4591678"/>
            <a:ext cx="762000" cy="2851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9576400" y="1612365"/>
            <a:ext cx="1787869" cy="19884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2000" b="1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sid 5 {</a:t>
            </a:r>
            <a:br>
              <a:rPr lang="en-US" sz="2000" b="1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  uid: 101</a:t>
            </a:r>
            <a:br>
              <a:rPr lang="en-US" sz="2000" b="1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}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sid 7 {</a:t>
            </a:r>
            <a:br>
              <a:rPr lang="en-US" sz="2000" b="1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  uid: 102</a:t>
            </a:r>
            <a:br>
              <a:rPr lang="en-US" sz="2000" b="1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}</a:t>
            </a:r>
          </a:p>
          <a:p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45" name="Can 44"/>
          <p:cNvSpPr/>
          <p:nvPr/>
        </p:nvSpPr>
        <p:spPr>
          <a:xfrm>
            <a:off x="9774833" y="4591678"/>
            <a:ext cx="1425604" cy="1848029"/>
          </a:xfrm>
          <a:prstGeom prst="ca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uid  name</a:t>
            </a:r>
            <a:br>
              <a:rPr lang="en-US" b="1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chemeClr val="bg2"/>
                </a:solidFill>
              </a:rPr>
              <a:t>101 Teo</a:t>
            </a:r>
          </a:p>
          <a:p>
            <a:pPr algn="ctr"/>
            <a:r>
              <a:rPr lang="en-US" b="1" dirty="0">
                <a:solidFill>
                  <a:schemeClr val="bg2"/>
                </a:solidFill>
              </a:rPr>
              <a:t>102 Bojo</a:t>
            </a:r>
            <a:endParaRPr lang="bg-BG" b="1" dirty="0">
              <a:solidFill>
                <a:schemeClr val="bg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425721" y="1099527"/>
            <a:ext cx="239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 Store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677401" y="4034076"/>
            <a:ext cx="1686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335221" y="2412079"/>
            <a:ext cx="2933159" cy="9169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8380235" y="3391492"/>
            <a:ext cx="977658" cy="38670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8183374" y="4819905"/>
            <a:ext cx="1371380" cy="6957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6335221" y="4495801"/>
            <a:ext cx="3085727" cy="155658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3151966" y="3362980"/>
            <a:ext cx="788686" cy="22142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493886" y="4869777"/>
            <a:ext cx="818232" cy="30756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20538612">
            <a:off x="6897822" y="2374671"/>
            <a:ext cx="1465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Validate</a:t>
            </a:r>
          </a:p>
        </p:txBody>
      </p:sp>
      <p:sp>
        <p:nvSpPr>
          <p:cNvPr id="75" name="TextBox 74"/>
          <p:cNvSpPr txBox="1"/>
          <p:nvPr/>
        </p:nvSpPr>
        <p:spPr>
          <a:xfrm rot="1607758">
            <a:off x="8201404" y="4647293"/>
            <a:ext cx="150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 data</a:t>
            </a:r>
          </a:p>
        </p:txBody>
      </p:sp>
      <p:sp>
        <p:nvSpPr>
          <p:cNvPr id="76" name="TextBox 75"/>
          <p:cNvSpPr txBox="1"/>
          <p:nvPr/>
        </p:nvSpPr>
        <p:spPr>
          <a:xfrm rot="1607758">
            <a:off x="5802442" y="5305827"/>
            <a:ext cx="408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Create personal web page</a:t>
            </a:r>
          </a:p>
        </p:txBody>
      </p:sp>
      <p:sp>
        <p:nvSpPr>
          <p:cNvPr id="77" name="TextBox 76"/>
          <p:cNvSpPr txBox="1"/>
          <p:nvPr/>
        </p:nvSpPr>
        <p:spPr>
          <a:xfrm rot="743552">
            <a:off x="3321096" y="2643810"/>
            <a:ext cx="81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</a:t>
            </a:r>
          </a:p>
        </p:txBody>
      </p:sp>
      <p:sp>
        <p:nvSpPr>
          <p:cNvPr id="78" name="TextBox 77"/>
          <p:cNvSpPr txBox="1"/>
          <p:nvPr/>
        </p:nvSpPr>
        <p:spPr>
          <a:xfrm rot="20255812">
            <a:off x="3277920" y="4218267"/>
            <a:ext cx="81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</a:t>
            </a:r>
          </a:p>
        </p:txBody>
      </p:sp>
      <p:sp>
        <p:nvSpPr>
          <p:cNvPr id="79" name="TextBox 78"/>
          <p:cNvSpPr txBox="1"/>
          <p:nvPr/>
        </p:nvSpPr>
        <p:spPr>
          <a:xfrm rot="743552">
            <a:off x="3101375" y="3468852"/>
            <a:ext cx="97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</a:t>
            </a:r>
          </a:p>
        </p:txBody>
      </p:sp>
      <p:sp>
        <p:nvSpPr>
          <p:cNvPr id="81" name="TextBox 80"/>
          <p:cNvSpPr txBox="1"/>
          <p:nvPr/>
        </p:nvSpPr>
        <p:spPr>
          <a:xfrm rot="20255812">
            <a:off x="3625346" y="4950786"/>
            <a:ext cx="89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</a:t>
            </a:r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C6B8931E-EF73-401C-A609-91771CD98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90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4" grpId="0"/>
      <p:bldP spid="75" grpId="0"/>
      <p:bldP spid="76" grpId="0"/>
      <p:bldP spid="77" grpId="0"/>
      <p:bldP spid="78" grpId="0"/>
      <p:bldP spid="79" grpId="0"/>
      <p:bldP spid="8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Structure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D1DB1-9752-47EF-907D-727EA4A8A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1" y="1433228"/>
            <a:ext cx="7391401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"hje85d3" :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  user_id: 789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  username: FirstUser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"af354dd" :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  user_id: 456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  username: SecondUser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"fg78e5s" :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  user_id: 654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  username: ThirdUser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}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924470-31F9-428A-9F30-722A0C8743C4}"/>
              </a:ext>
            </a:extLst>
          </p:cNvPr>
          <p:cNvSpPr/>
          <p:nvPr/>
        </p:nvSpPr>
        <p:spPr>
          <a:xfrm>
            <a:off x="2859156" y="1472984"/>
            <a:ext cx="1636644" cy="41744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FCC75C-E1D5-4A9B-819C-BAB2C27A8740}"/>
              </a:ext>
            </a:extLst>
          </p:cNvPr>
          <p:cNvSpPr/>
          <p:nvPr/>
        </p:nvSpPr>
        <p:spPr>
          <a:xfrm>
            <a:off x="2859156" y="2992670"/>
            <a:ext cx="1636644" cy="41744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77B7E2-4C60-4053-86CB-3098215DE7CC}"/>
              </a:ext>
            </a:extLst>
          </p:cNvPr>
          <p:cNvSpPr/>
          <p:nvPr/>
        </p:nvSpPr>
        <p:spPr>
          <a:xfrm>
            <a:off x="2859156" y="4537548"/>
            <a:ext cx="1636644" cy="41744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utoShape 25">
            <a:extLst>
              <a:ext uri="{FF2B5EF4-FFF2-40B4-BE49-F238E27FC236}">
                <a16:creationId xmlns:a16="http://schemas.microsoft.com/office/drawing/2014/main" id="{513DAB78-C1CD-465A-B948-D0F6F65EF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1" y="2992670"/>
            <a:ext cx="1848679" cy="986786"/>
          </a:xfrm>
          <a:prstGeom prst="wedgeRoundRectCallout">
            <a:avLst>
              <a:gd name="adj1" fmla="val -21467"/>
              <a:gd name="adj2" fmla="val -1885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2"/>
                </a:solidFill>
              </a:rPr>
              <a:t>Unique </a:t>
            </a:r>
          </a:p>
          <a:p>
            <a:r>
              <a:rPr lang="en-US" sz="2800" b="1" dirty="0">
                <a:solidFill>
                  <a:schemeClr val="bg2"/>
                </a:solidFill>
              </a:rPr>
              <a:t>Session ID</a:t>
            </a:r>
            <a:endParaRPr lang="bg-BG" sz="2800" b="1" dirty="0">
              <a:solidFill>
                <a:schemeClr val="bg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127338-68C1-4C39-BA50-FD408CE421BA}"/>
              </a:ext>
            </a:extLst>
          </p:cNvPr>
          <p:cNvCxnSpPr>
            <a:cxnSpLocks/>
            <a:stCxn id="18" idx="3"/>
            <a:endCxn id="6" idx="1"/>
          </p:cNvCxnSpPr>
          <p:nvPr/>
        </p:nvCxnSpPr>
        <p:spPr>
          <a:xfrm flipV="1">
            <a:off x="2229680" y="1681707"/>
            <a:ext cx="629477" cy="18043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A61678-9541-45AA-861F-811B15F672D7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2229680" y="3486064"/>
            <a:ext cx="629477" cy="1260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C39FB36-610E-4E2E-B2DA-24F8F28A6AB6}"/>
              </a:ext>
            </a:extLst>
          </p:cNvPr>
          <p:cNvSpPr/>
          <p:nvPr/>
        </p:nvSpPr>
        <p:spPr>
          <a:xfrm>
            <a:off x="4945224" y="1877176"/>
            <a:ext cx="3665376" cy="77657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40678F0-92A1-41A1-911D-FD755878C245}"/>
              </a:ext>
            </a:extLst>
          </p:cNvPr>
          <p:cNvSpPr/>
          <p:nvPr/>
        </p:nvSpPr>
        <p:spPr>
          <a:xfrm>
            <a:off x="4945224" y="3417899"/>
            <a:ext cx="3817776" cy="77657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09EE0C3-E2A9-49FE-A882-F70B4232A666}"/>
              </a:ext>
            </a:extLst>
          </p:cNvPr>
          <p:cNvSpPr/>
          <p:nvPr/>
        </p:nvSpPr>
        <p:spPr>
          <a:xfrm>
            <a:off x="4945224" y="4954992"/>
            <a:ext cx="3665376" cy="77657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AutoShape 25">
            <a:extLst>
              <a:ext uri="{FF2B5EF4-FFF2-40B4-BE49-F238E27FC236}">
                <a16:creationId xmlns:a16="http://schemas.microsoft.com/office/drawing/2014/main" id="{4DFFAA19-BCF5-4C53-A78B-CC0377A31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0" y="2992670"/>
            <a:ext cx="2548022" cy="986786"/>
          </a:xfrm>
          <a:prstGeom prst="wedgeRoundRectCallout">
            <a:avLst>
              <a:gd name="adj1" fmla="val -21467"/>
              <a:gd name="adj2" fmla="val -1885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2"/>
                </a:solidFill>
              </a:rPr>
              <a:t>Key-Value pairs with user data</a:t>
            </a:r>
            <a:endParaRPr lang="bg-BG" sz="2800" b="1" dirty="0">
              <a:solidFill>
                <a:schemeClr val="bg2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63127D-8907-40EA-A48A-7310869ECB17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8610600" y="2265462"/>
            <a:ext cx="762000" cy="122060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05D912-B2FA-4CFE-A93F-281D95A7EF1F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8763000" y="3486063"/>
            <a:ext cx="589724" cy="3201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C4C583-B2C0-4DBF-AEE4-7FDDBF007354}"/>
              </a:ext>
            </a:extLst>
          </p:cNvPr>
          <p:cNvCxnSpPr>
            <a:cxnSpLocks/>
            <a:stCxn id="26" idx="1"/>
            <a:endCxn id="25" idx="3"/>
          </p:cNvCxnSpPr>
          <p:nvPr/>
        </p:nvCxnSpPr>
        <p:spPr>
          <a:xfrm flipH="1">
            <a:off x="8610600" y="3486063"/>
            <a:ext cx="762000" cy="18572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AC37B8-AFB7-486D-A523-B3F240B326A8}"/>
              </a:ext>
            </a:extLst>
          </p:cNvPr>
          <p:cNvCxnSpPr>
            <a:stCxn id="18" idx="3"/>
            <a:endCxn id="13" idx="1"/>
          </p:cNvCxnSpPr>
          <p:nvPr/>
        </p:nvCxnSpPr>
        <p:spPr>
          <a:xfrm flipV="1">
            <a:off x="2229680" y="3201393"/>
            <a:ext cx="629477" cy="2846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6EDD8DBE-C4FB-4CDA-9C71-6E2FF89EE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57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6" grpId="0" animBg="1"/>
      <p:bldP spid="18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CCB88D-4DD8-402C-A00B-2D7CD83C9438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Differences and Usage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6E0C71-2D26-4CE0-A080-93B8CDF00DB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Session vs Cookies</a:t>
            </a:r>
          </a:p>
        </p:txBody>
      </p:sp>
      <p:pic>
        <p:nvPicPr>
          <p:cNvPr id="6146" name="Picture 2" descr="Session vs. Cookies">
            <a:extLst>
              <a:ext uri="{FF2B5EF4-FFF2-40B4-BE49-F238E27FC236}">
                <a16:creationId xmlns:a16="http://schemas.microsoft.com/office/drawing/2014/main" id="{6008CE95-D54D-4A84-834D-4C8517378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4" t="3066" r="11228" b="1892"/>
          <a:stretch/>
        </p:blipFill>
        <p:spPr bwMode="auto">
          <a:xfrm>
            <a:off x="3876503" y="1628801"/>
            <a:ext cx="4438994" cy="223224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95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CFD58-6390-49E4-BC62-66B7696FC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17B487-D6F4-44F3-8D81-2B729CFB98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600" b="1" kern="1200" dirty="0">
                <a:effectLst/>
              </a:rPr>
              <a:t> </a:t>
            </a:r>
            <a:r>
              <a:rPr lang="en-US" sz="3600" b="1" kern="1200" dirty="0">
                <a:solidFill>
                  <a:schemeClr val="bg1"/>
                </a:solidFill>
                <a:effectLst/>
              </a:rPr>
              <a:t>Cookies</a:t>
            </a:r>
          </a:p>
          <a:p>
            <a:pPr lvl="1"/>
            <a:r>
              <a:rPr lang="en-US" sz="3200" dirty="0"/>
              <a:t>Stored </a:t>
            </a:r>
            <a:r>
              <a:rPr lang="en-US" sz="3200" b="0" kern="1200" dirty="0">
                <a:solidFill>
                  <a:schemeClr val="tx1"/>
                </a:solidFill>
                <a:effectLst/>
              </a:rPr>
              <a:t>on the user's computer as a text file</a:t>
            </a:r>
          </a:p>
          <a:p>
            <a:pPr lvl="1"/>
            <a:r>
              <a:rPr lang="en-US" sz="3200" dirty="0"/>
              <a:t>Expires on its expiration date</a:t>
            </a:r>
          </a:p>
          <a:p>
            <a:pPr lvl="1"/>
            <a:r>
              <a:rPr lang="en-US" sz="3200" dirty="0"/>
              <a:t>It can store only limited data</a:t>
            </a:r>
          </a:p>
          <a:p>
            <a:pPr lvl="1"/>
            <a:r>
              <a:rPr lang="en-US" sz="3200" dirty="0"/>
              <a:t>Does not depend on the session</a:t>
            </a:r>
          </a:p>
          <a:p>
            <a:pPr lvl="1"/>
            <a:r>
              <a:rPr lang="en-US" sz="3200" dirty="0"/>
              <a:t>Have security issues, as data is stored in a text file and it can be accessed by anyone easily</a:t>
            </a:r>
          </a:p>
          <a:p>
            <a:pPr marL="442912" lvl="1" indent="0">
              <a:buNone/>
            </a:pPr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0FB7F5-9D3C-49D8-A1C5-7C3E250727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0" y="1195931"/>
            <a:ext cx="5545597" cy="4957073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Session</a:t>
            </a:r>
          </a:p>
          <a:p>
            <a:pPr marL="741363" lvl="1"/>
            <a:r>
              <a:rPr lang="en-US" sz="3200" dirty="0"/>
              <a:t>Stored on the server</a:t>
            </a:r>
          </a:p>
          <a:p>
            <a:pPr marL="741363" lvl="1"/>
            <a:r>
              <a:rPr lang="en-US" sz="3200" dirty="0"/>
              <a:t>Expires when the user closes the browser</a:t>
            </a:r>
          </a:p>
          <a:p>
            <a:pPr marL="741363" lvl="1"/>
            <a:r>
              <a:rPr lang="en-US" sz="3200" b="0" kern="1200" dirty="0">
                <a:solidFill>
                  <a:schemeClr val="tx1"/>
                </a:solidFill>
                <a:effectLst/>
              </a:rPr>
              <a:t>It can store an unlimited amount of data</a:t>
            </a:r>
          </a:p>
          <a:p>
            <a:pPr marL="741363" lvl="1"/>
            <a:r>
              <a:rPr lang="en-US" sz="3200" dirty="0"/>
              <a:t>Depends on the cookie</a:t>
            </a:r>
          </a:p>
          <a:p>
            <a:pPr marL="741363" lvl="1"/>
            <a:r>
              <a:rPr lang="en-US" sz="3200" b="0" kern="1200" dirty="0">
                <a:solidFill>
                  <a:schemeClr val="tx1"/>
                </a:solidFill>
                <a:effectLst/>
              </a:rPr>
              <a:t>Secure –saves data in encrypted form and cannot be accessed by anyone easy</a:t>
            </a:r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D3670A-538E-40D1-9B23-6F8F939A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vs Cookies</a:t>
            </a:r>
          </a:p>
        </p:txBody>
      </p:sp>
    </p:spTree>
    <p:extLst>
      <p:ext uri="{BB962C8B-B14F-4D97-AF65-F5344CB8AC3E}">
        <p14:creationId xmlns:p14="http://schemas.microsoft.com/office/powerpoint/2010/main" val="59828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DNA">
            <a:extLst>
              <a:ext uri="{FF2B5EF4-FFF2-40B4-BE49-F238E27FC236}">
                <a16:creationId xmlns:a16="http://schemas.microsoft.com/office/drawing/2014/main" id="{E2BDEF00-D7D9-4471-AC10-A5DDFF428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0140" y="1533761"/>
            <a:ext cx="2331720" cy="233172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30414A-6D21-4C2E-B4CD-BE770E1082F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Synchronous Programming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9CAEC07-33E6-48F7-B621-C7C4E8C2BD11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Benefits and Drawbacks</a:t>
            </a:r>
          </a:p>
        </p:txBody>
      </p:sp>
    </p:spTree>
    <p:extLst>
      <p:ext uri="{BB962C8B-B14F-4D97-AF65-F5344CB8AC3E}">
        <p14:creationId xmlns:p14="http://schemas.microsoft.com/office/powerpoint/2010/main" val="8895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11016627" cy="5561125"/>
          </a:xfrm>
        </p:spPr>
        <p:txBody>
          <a:bodyPr/>
          <a:lstStyle/>
          <a:p>
            <a:r>
              <a:rPr lang="en-US" dirty="0"/>
              <a:t>Executing program components </a:t>
            </a:r>
            <a:r>
              <a:rPr lang="en-US" b="1" dirty="0">
                <a:solidFill>
                  <a:schemeClr val="bg1"/>
                </a:solidFill>
              </a:rPr>
              <a:t>sequentially</a:t>
            </a:r>
          </a:p>
          <a:p>
            <a:pPr lvl="1"/>
            <a:r>
              <a:rPr lang="en-US" dirty="0"/>
              <a:t>"Sequential programming"</a:t>
            </a:r>
          </a:p>
          <a:p>
            <a:pPr lvl="1"/>
            <a:r>
              <a:rPr lang="en-US" dirty="0"/>
              <a:t>Actions happen one after another</a:t>
            </a:r>
          </a:p>
          <a:p>
            <a:pPr>
              <a:spcAft>
                <a:spcPts val="0"/>
              </a:spcAft>
            </a:pPr>
            <a:r>
              <a:rPr lang="en-US" dirty="0"/>
              <a:t>Components </a:t>
            </a:r>
            <a:r>
              <a:rPr lang="en-US" b="1" dirty="0">
                <a:solidFill>
                  <a:schemeClr val="bg1"/>
                </a:solidFill>
              </a:rPr>
              <a:t>wait</a:t>
            </a:r>
            <a:r>
              <a:rPr lang="en-US" dirty="0"/>
              <a:t> for previous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components to finish</a:t>
            </a:r>
          </a:p>
          <a:p>
            <a:pPr>
              <a:spcAft>
                <a:spcPts val="0"/>
              </a:spcAft>
            </a:pPr>
            <a:r>
              <a:rPr lang="en-US" dirty="0"/>
              <a:t>Program resources are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accessible at all points</a:t>
            </a:r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Programming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0CA3748-A7C9-48B1-A8F0-672887B78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40263-1076-4F65-800C-A57D73E88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86"/>
          <a:stretch/>
        </p:blipFill>
        <p:spPr>
          <a:xfrm>
            <a:off x="6729066" y="3092212"/>
            <a:ext cx="5025553" cy="35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7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Synchronous code is executed </a:t>
            </a:r>
            <a:r>
              <a:rPr lang="en-US" b="1" dirty="0">
                <a:solidFill>
                  <a:schemeClr val="bg1"/>
                </a:solidFill>
              </a:rPr>
              <a:t>step by step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891" y="1844824"/>
            <a:ext cx="7920880" cy="47989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1981" rIns="0" bIns="71981">
            <a:spAutoFit/>
          </a:bodyPr>
          <a:lstStyle/>
          <a:p>
            <a:pPr marL="182825">
              <a:lnSpc>
                <a:spcPct val="90000"/>
              </a:lnSpc>
            </a:pPr>
            <a:r>
              <a:rPr lang="en-US" sz="2400" b="1" dirty="0">
                <a:latin typeface="Consolas" panose="020B0609020204030204" pitchFamily="49" charset="0"/>
              </a:rPr>
              <a:t>static void Main()</a:t>
            </a:r>
          </a:p>
          <a:p>
            <a:pPr marL="182825">
              <a:lnSpc>
                <a:spcPct val="90000"/>
              </a:lnSpc>
            </a:pPr>
            <a:r>
              <a:rPr lang="en-US" sz="2400" b="1" dirty="0">
                <a:latin typeface="Consolas" panose="020B0609020204030204" pitchFamily="49" charset="0"/>
              </a:rPr>
              <a:t>{</a:t>
            </a:r>
          </a:p>
          <a:p>
            <a:pPr marL="182825">
              <a:lnSpc>
                <a:spcPct val="9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  int n = int.Parse(Console.ReadLine());</a:t>
            </a:r>
          </a:p>
          <a:p>
            <a:pPr marL="182825">
              <a:lnSpc>
                <a:spcPct val="90000"/>
              </a:lnSpc>
            </a:pPr>
            <a:r>
              <a:rPr lang="nn-NO" sz="2400" b="1" dirty="0">
                <a:latin typeface="Consolas" panose="020B0609020204030204" pitchFamily="49" charset="0"/>
              </a:rPr>
              <a:t>    PrintNumbersInRange(0, 10);</a:t>
            </a:r>
            <a:endParaRPr lang="en-US" sz="2400" b="1" noProof="1">
              <a:latin typeface="Consolas" panose="020B0609020204030204" pitchFamily="49" charset="0"/>
            </a:endParaRPr>
          </a:p>
          <a:p>
            <a:pPr marL="182825">
              <a:lnSpc>
                <a:spcPct val="9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  Console.WriteLine("Done.");</a:t>
            </a:r>
          </a:p>
          <a:p>
            <a:pPr marL="182825">
              <a:lnSpc>
                <a:spcPct val="9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  <a:p>
            <a:pPr marL="182825">
              <a:lnSpc>
                <a:spcPct val="90000"/>
              </a:lnSpc>
            </a:pPr>
            <a:endParaRPr lang="en-US" sz="2000" b="1" noProof="1">
              <a:latin typeface="Consolas" panose="020B0609020204030204" pitchFamily="49" charset="0"/>
            </a:endParaRPr>
          </a:p>
          <a:p>
            <a:pPr marL="182825">
              <a:lnSpc>
                <a:spcPct val="9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static void PrintNumbersInRange(int a, int b)</a:t>
            </a:r>
          </a:p>
          <a:p>
            <a:pPr marL="182825">
              <a:lnSpc>
                <a:spcPct val="9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{</a:t>
            </a:r>
          </a:p>
          <a:p>
            <a:pPr marL="182825">
              <a:lnSpc>
                <a:spcPct val="9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</a:t>
            </a:r>
            <a:r>
              <a:rPr lang="nn-NO" sz="2400" b="1" dirty="0">
                <a:latin typeface="Consolas" panose="020B0609020204030204" pitchFamily="49" charset="0"/>
              </a:rPr>
              <a:t>for (int i = a; i &lt;= b; i++)</a:t>
            </a:r>
          </a:p>
          <a:p>
            <a:pPr marL="182825">
              <a:lnSpc>
                <a:spcPct val="90000"/>
              </a:lnSpc>
            </a:pPr>
            <a:r>
              <a:rPr lang="en-US" sz="2400" b="1" dirty="0">
                <a:latin typeface="Consolas" panose="020B0609020204030204" pitchFamily="49" charset="0"/>
              </a:rPr>
              <a:t>  </a:t>
            </a:r>
            <a:r>
              <a:rPr lang="en-US" sz="2400" b="1" noProof="1">
                <a:latin typeface="Consolas" panose="020B0609020204030204" pitchFamily="49" charset="0"/>
              </a:rPr>
              <a:t>{</a:t>
            </a:r>
          </a:p>
          <a:p>
            <a:pPr marL="182825">
              <a:lnSpc>
                <a:spcPct val="9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  Console.WriteLine(i);</a:t>
            </a:r>
          </a:p>
          <a:p>
            <a:pPr marL="182825">
              <a:lnSpc>
                <a:spcPct val="9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}</a:t>
            </a:r>
          </a:p>
          <a:p>
            <a:pPr marL="182825">
              <a:lnSpc>
                <a:spcPct val="9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8460204" y="1728041"/>
            <a:ext cx="3200492" cy="6094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int.Parse(..)</a:t>
            </a:r>
          </a:p>
        </p:txBody>
      </p:sp>
      <p:sp>
        <p:nvSpPr>
          <p:cNvPr id="8" name="Rectangle 7"/>
          <p:cNvSpPr/>
          <p:nvPr/>
        </p:nvSpPr>
        <p:spPr>
          <a:xfrm>
            <a:off x="8456886" y="3122396"/>
            <a:ext cx="3200492" cy="609441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PrintNumbersInRange()</a:t>
            </a:r>
          </a:p>
        </p:txBody>
      </p:sp>
      <p:sp>
        <p:nvSpPr>
          <p:cNvPr id="9" name="Rectangle 8"/>
          <p:cNvSpPr/>
          <p:nvPr/>
        </p:nvSpPr>
        <p:spPr>
          <a:xfrm>
            <a:off x="8460204" y="4516751"/>
            <a:ext cx="3200492" cy="6094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Console.WriteLine(..)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23418" y="6033672"/>
            <a:ext cx="667428" cy="4000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A8123AF-5DD2-4093-A6CE-3D796B1F1B8B}"/>
              </a:ext>
            </a:extLst>
          </p:cNvPr>
          <p:cNvSpPr/>
          <p:nvPr/>
        </p:nvSpPr>
        <p:spPr>
          <a:xfrm>
            <a:off x="9911970" y="3907901"/>
            <a:ext cx="290324" cy="42276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>
              <a:solidFill>
                <a:schemeClr val="bg2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28780B8B-FEBA-47FF-8060-6E7AC1E428CB}"/>
              </a:ext>
            </a:extLst>
          </p:cNvPr>
          <p:cNvSpPr/>
          <p:nvPr/>
        </p:nvSpPr>
        <p:spPr>
          <a:xfrm>
            <a:off x="9911970" y="2518555"/>
            <a:ext cx="290324" cy="42276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>
              <a:solidFill>
                <a:schemeClr val="bg2"/>
              </a:solidFill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ECCD10A-0048-46EF-9032-A722BEEF1B21}"/>
              </a:ext>
            </a:extLst>
          </p:cNvPr>
          <p:cNvSpPr/>
          <p:nvPr/>
        </p:nvSpPr>
        <p:spPr>
          <a:xfrm>
            <a:off x="9921441" y="5368549"/>
            <a:ext cx="290324" cy="42276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>
              <a:solidFill>
                <a:schemeClr val="bg2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EE1393A4-5118-4BFD-9F77-04221625E4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359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6" grpId="0" animBg="1"/>
      <p:bldP spid="21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212000FA-6A27-44DC-B3D9-59293DABB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514350" indent="-514350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3000" dirty="0"/>
              <a:t>State Management</a:t>
            </a:r>
          </a:p>
          <a:p>
            <a:pPr marL="966788" lvl="2" indent="-514350">
              <a:spcBef>
                <a:spcPts val="100"/>
              </a:spcBef>
              <a:spcAft>
                <a:spcPts val="100"/>
              </a:spcAft>
            </a:pPr>
            <a:r>
              <a:rPr lang="en-US" sz="2800" dirty="0"/>
              <a:t>Cookies</a:t>
            </a:r>
          </a:p>
          <a:p>
            <a:pPr marL="966788" lvl="2" indent="-514350">
              <a:spcBef>
                <a:spcPts val="100"/>
              </a:spcBef>
              <a:spcAft>
                <a:spcPts val="100"/>
              </a:spcAft>
            </a:pPr>
            <a:r>
              <a:rPr lang="en-US" sz="2800" dirty="0"/>
              <a:t>Sessions</a:t>
            </a:r>
          </a:p>
          <a:p>
            <a:pPr marL="966788" lvl="2" indent="-514350">
              <a:spcBef>
                <a:spcPts val="100"/>
              </a:spcBef>
              <a:spcAft>
                <a:spcPts val="100"/>
              </a:spcAft>
            </a:pPr>
            <a:r>
              <a:rPr lang="en-US" sz="2800" dirty="0"/>
              <a:t>Session vs Cookies</a:t>
            </a:r>
          </a:p>
          <a:p>
            <a:pPr marL="514350" indent="-514350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3000" dirty="0"/>
              <a:t>Asynchronous Processing</a:t>
            </a:r>
          </a:p>
          <a:p>
            <a:pPr marL="966788" lvl="2" indent="-514350">
              <a:spcBef>
                <a:spcPts val="100"/>
              </a:spcBef>
              <a:spcAft>
                <a:spcPts val="100"/>
              </a:spcAft>
            </a:pPr>
            <a:r>
              <a:rPr lang="en-US" sz="2800" dirty="0"/>
              <a:t>Synchronous Programming</a:t>
            </a:r>
          </a:p>
          <a:p>
            <a:pPr marL="966788" lvl="2" indent="-514350">
              <a:spcBef>
                <a:spcPts val="100"/>
              </a:spcBef>
              <a:spcAft>
                <a:spcPts val="100"/>
              </a:spcAft>
            </a:pPr>
            <a:r>
              <a:rPr lang="en-US" sz="2800" dirty="0"/>
              <a:t>Asynchronous Programming</a:t>
            </a:r>
          </a:p>
          <a:p>
            <a:pPr marL="966788" lvl="2" indent="-514350">
              <a:spcBef>
                <a:spcPts val="100"/>
              </a:spcBef>
              <a:spcAft>
                <a:spcPts val="100"/>
              </a:spcAft>
            </a:pPr>
            <a:r>
              <a:rPr lang="en-US" sz="2800" dirty="0"/>
              <a:t>Threads</a:t>
            </a:r>
          </a:p>
          <a:p>
            <a:pPr marL="966788" lvl="2" indent="-514350">
              <a:spcBef>
                <a:spcPts val="100"/>
              </a:spcBef>
              <a:spcAft>
                <a:spcPts val="100"/>
              </a:spcAft>
            </a:pPr>
            <a:r>
              <a:rPr lang="en-US" sz="2800" dirty="0"/>
              <a:t>Tasks in C# (async and await)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5357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2127" y="1753038"/>
            <a:ext cx="10847751" cy="36355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1981" rIns="0" bIns="71981">
            <a:spAutoFit/>
          </a:bodyPr>
          <a:lstStyle/>
          <a:p>
            <a:pPr marL="182825">
              <a:lnSpc>
                <a:spcPct val="90000"/>
              </a:lnSpc>
            </a:pPr>
            <a:r>
              <a:rPr lang="en-US" sz="2800" b="1" noProof="1">
                <a:latin typeface="Consolas" panose="020B0609020204030204" pitchFamily="49" charset="0"/>
              </a:rPr>
              <a:t>Console.Write("Enter your name: ");</a:t>
            </a:r>
          </a:p>
          <a:p>
            <a:pPr marL="182825">
              <a:lnSpc>
                <a:spcPct val="90000"/>
              </a:lnSpc>
            </a:pPr>
            <a:r>
              <a:rPr lang="en-US" sz="2800" b="1" noProof="1">
                <a:latin typeface="Consolas" panose="020B0609020204030204" pitchFamily="49" charset="0"/>
              </a:rPr>
              <a:t>string name = Console.ReadLine();</a:t>
            </a:r>
          </a:p>
          <a:p>
            <a:pPr marL="182825">
              <a:lnSpc>
                <a:spcPct val="90000"/>
              </a:lnSpc>
            </a:pPr>
            <a:endParaRPr lang="en-US" sz="2800" b="1" noProof="1">
              <a:latin typeface="Consolas" panose="020B0609020204030204" pitchFamily="49" charset="0"/>
            </a:endParaRPr>
          </a:p>
          <a:p>
            <a:pPr marL="182825">
              <a:lnSpc>
                <a:spcPct val="90000"/>
              </a:lnSpc>
            </a:pPr>
            <a:r>
              <a:rPr lang="en-US" sz="2800" b="1" noProof="1">
                <a:latin typeface="Consolas" panose="020B0609020204030204" pitchFamily="49" charset="0"/>
              </a:rPr>
              <a:t>for (int i = 0; i &lt; int.MaxValue; i++)</a:t>
            </a:r>
          </a:p>
          <a:p>
            <a:pPr marL="182825">
              <a:lnSpc>
                <a:spcPct val="90000"/>
              </a:lnSpc>
            </a:pPr>
            <a:r>
              <a:rPr lang="en-US" sz="2800" b="1" noProof="1">
                <a:latin typeface="Consolas" panose="020B0609020204030204" pitchFamily="49" charset="0"/>
              </a:rPr>
              <a:t>{</a:t>
            </a:r>
          </a:p>
          <a:p>
            <a:pPr marL="182825">
              <a:lnSpc>
                <a:spcPct val="90000"/>
              </a:lnSpc>
            </a:pPr>
            <a:r>
              <a:rPr lang="en-US" sz="2800" b="1" noProof="1">
                <a:solidFill>
                  <a:srgbClr val="235057"/>
                </a:solidFill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Execute some operations here</a:t>
            </a:r>
          </a:p>
          <a:p>
            <a:pPr marL="182825">
              <a:lnSpc>
                <a:spcPct val="90000"/>
              </a:lnSpc>
            </a:pPr>
            <a:r>
              <a:rPr lang="en-US" sz="2800" b="1" noProof="1">
                <a:latin typeface="Consolas" panose="020B0609020204030204" pitchFamily="49" charset="0"/>
              </a:rPr>
              <a:t>} </a:t>
            </a:r>
            <a:r>
              <a:rPr lang="en-US" sz="2800" b="1" noProof="1">
                <a:solidFill>
                  <a:srgbClr val="235057"/>
                </a:solidFill>
                <a:latin typeface="Consolas" panose="020B0609020204030204" pitchFamily="49" charset="0"/>
              </a:rPr>
              <a:t>           </a:t>
            </a:r>
          </a:p>
          <a:p>
            <a:pPr marL="182825">
              <a:lnSpc>
                <a:spcPct val="90000"/>
              </a:lnSpc>
            </a:pPr>
            <a:endParaRPr lang="en-US" sz="2800" b="1" noProof="1">
              <a:solidFill>
                <a:srgbClr val="235057"/>
              </a:solidFill>
              <a:latin typeface="Consolas" panose="020B0609020204030204" pitchFamily="49" charset="0"/>
            </a:endParaRPr>
          </a:p>
          <a:p>
            <a:pPr marL="182825">
              <a:lnSpc>
                <a:spcPct val="90000"/>
              </a:lnSpc>
            </a:pPr>
            <a:r>
              <a:rPr lang="en-US" sz="2800" b="1" noProof="1">
                <a:latin typeface="Consolas" panose="020B0609020204030204" pitchFamily="49" charset="0"/>
              </a:rPr>
              <a:t>Console.WriteLine($"Hello, {name}!");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389C37E2-8F06-43AB-91D5-5D772BEEB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9987" y="2858779"/>
            <a:ext cx="3138338" cy="2758175"/>
          </a:xfrm>
          <a:prstGeom prst="wedgeRoundRectCallout">
            <a:avLst>
              <a:gd name="adj1" fmla="val -73392"/>
              <a:gd name="adj2" fmla="val -18648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600" b="1" noProof="1">
                <a:solidFill>
                  <a:srgbClr val="FFFFFF"/>
                </a:solidFill>
              </a:rPr>
              <a:t>You will have to wait for the long-running operation to finish before you can see the greeting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323AEB7-D857-4341-8F20-2B84443D8A9A}"/>
              </a:ext>
            </a:extLst>
          </p:cNvPr>
          <p:cNvSpPr/>
          <p:nvPr/>
        </p:nvSpPr>
        <p:spPr>
          <a:xfrm>
            <a:off x="767408" y="2866919"/>
            <a:ext cx="7937820" cy="190450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3" y="41224"/>
            <a:ext cx="9713067" cy="1110491"/>
          </a:xfrm>
        </p:spPr>
        <p:txBody>
          <a:bodyPr>
            <a:normAutofit/>
          </a:bodyPr>
          <a:lstStyle/>
          <a:p>
            <a:r>
              <a:rPr lang="en-US" dirty="0"/>
              <a:t>Synchronous Code – Long Running Operation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11290E7-C4E0-469D-8707-DD6D9CAF4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440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one </a:t>
            </a:r>
            <a:r>
              <a:rPr lang="en-US" b="1" dirty="0">
                <a:solidFill>
                  <a:schemeClr val="bg1"/>
                </a:solidFill>
              </a:rPr>
              <a:t>component is blocked</a:t>
            </a:r>
            <a:r>
              <a:rPr lang="en-US" dirty="0"/>
              <a:t>, the </a:t>
            </a:r>
            <a:r>
              <a:rPr lang="en-US" b="1" dirty="0">
                <a:solidFill>
                  <a:schemeClr val="bg1"/>
                </a:solidFill>
              </a:rPr>
              <a:t>entire program is blocked</a:t>
            </a:r>
          </a:p>
          <a:p>
            <a:r>
              <a:rPr lang="en-US" dirty="0"/>
              <a:t>UI may become </a:t>
            </a:r>
            <a:r>
              <a:rPr lang="en-US" b="1" dirty="0">
                <a:solidFill>
                  <a:schemeClr val="bg1"/>
                </a:solidFill>
              </a:rPr>
              <a:t>unresponsive</a:t>
            </a:r>
          </a:p>
          <a:p>
            <a:r>
              <a:rPr lang="en-US" dirty="0"/>
              <a:t>No utilization of multi-core systems</a:t>
            </a:r>
          </a:p>
          <a:p>
            <a:r>
              <a:rPr lang="en-US" dirty="0"/>
              <a:t>CPU-demanding tasks </a:t>
            </a:r>
            <a:r>
              <a:rPr lang="en-US" b="1" dirty="0">
                <a:solidFill>
                  <a:schemeClr val="bg1"/>
                </a:solidFill>
              </a:rPr>
              <a:t>delay execution </a:t>
            </a:r>
            <a:r>
              <a:rPr lang="en-US" dirty="0"/>
              <a:t>of all other tasks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Accessing resources </a:t>
            </a:r>
            <a:r>
              <a:rPr lang="en-US" dirty="0"/>
              <a:t>blocks entire program</a:t>
            </a:r>
          </a:p>
          <a:p>
            <a:pPr lvl="1"/>
            <a:r>
              <a:rPr lang="en-US" dirty="0"/>
              <a:t>Especially problematic with web resources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Programming Drawbacks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6BF1BB4-3764-4C6B-8333-9198265CB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4823CCAB-DD41-4FEF-9600-0BB2BFFE55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484" y="5316348"/>
            <a:ext cx="1390134" cy="139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3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Network">
            <a:extLst>
              <a:ext uri="{FF2B5EF4-FFF2-40B4-BE49-F238E27FC236}">
                <a16:creationId xmlns:a16="http://schemas.microsoft.com/office/drawing/2014/main" id="{04E6DF27-AB1F-498E-8C7D-AF1ECFDB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8437" y="1002536"/>
            <a:ext cx="2995126" cy="299512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6040F-939E-474C-8CA1-6A389300BAB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1BB4814-8709-4DF3-B6F6-3F2DD6CBC2B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Benefits and Drawbacks</a:t>
            </a:r>
          </a:p>
        </p:txBody>
      </p:sp>
    </p:spTree>
    <p:extLst>
      <p:ext uri="{BB962C8B-B14F-4D97-AF65-F5344CB8AC3E}">
        <p14:creationId xmlns:p14="http://schemas.microsoft.com/office/powerpoint/2010/main" val="217966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8374375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Program components can execute in </a:t>
            </a:r>
            <a:r>
              <a:rPr lang="en-US" b="1" dirty="0">
                <a:solidFill>
                  <a:schemeClr val="bg1"/>
                </a:solidFill>
              </a:rPr>
              <a:t>parallel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actions run alongside other actions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action can happen in a </a:t>
            </a:r>
            <a:r>
              <a:rPr lang="en-US" b="1" dirty="0">
                <a:solidFill>
                  <a:schemeClr val="bg1"/>
                </a:solidFill>
              </a:rPr>
              <a:t>separate</a:t>
            </a:r>
            <a:r>
              <a:rPr lang="en-US" dirty="0"/>
              <a:t> thread</a:t>
            </a:r>
          </a:p>
          <a:p>
            <a:pPr>
              <a:lnSpc>
                <a:spcPct val="100000"/>
              </a:lnSpc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Independent</a:t>
            </a:r>
            <a:r>
              <a:rPr lang="en-US" dirty="0"/>
              <a:t> components don't wait for each other</a:t>
            </a:r>
          </a:p>
          <a:p>
            <a:pPr>
              <a:lnSpc>
                <a:spcPct val="100000"/>
              </a:lnSpc>
            </a:pPr>
            <a:r>
              <a:rPr lang="en-US" dirty="0"/>
              <a:t>Program resources shared between threads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one thread uses a resources, others shouldn't use it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BBB1A63-CE9A-486B-8BBD-E449D8523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EC1D0-296E-442C-9A2F-819B2DE26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71"/>
          <a:stretch/>
        </p:blipFill>
        <p:spPr>
          <a:xfrm>
            <a:off x="8566316" y="1700808"/>
            <a:ext cx="3433744" cy="42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8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797" indent="-342797">
              <a:spcAft>
                <a:spcPts val="0"/>
              </a:spcAft>
              <a:buClr>
                <a:srgbClr val="234465"/>
              </a:buClr>
            </a:pPr>
            <a:r>
              <a:rPr lang="en-US" dirty="0"/>
              <a:t>If a component is blocked, other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components still run</a:t>
            </a:r>
          </a:p>
          <a:p>
            <a:pPr lvl="1"/>
            <a:r>
              <a:rPr lang="en-US" dirty="0"/>
              <a:t>UI runs separately and always</a:t>
            </a:r>
            <a:br>
              <a:rPr lang="en-US" dirty="0"/>
            </a:br>
            <a:r>
              <a:rPr lang="en-US" dirty="0"/>
              <a:t>remains responsive</a:t>
            </a:r>
            <a:endParaRPr lang="bg-BG" dirty="0"/>
          </a:p>
          <a:p>
            <a:pPr marL="342797" indent="-342797">
              <a:buClr>
                <a:srgbClr val="234465"/>
              </a:buClr>
            </a:pPr>
            <a:r>
              <a:rPr lang="en-US" dirty="0"/>
              <a:t>Utilization of multi-core systems</a:t>
            </a:r>
          </a:p>
          <a:p>
            <a:pPr marL="647452" lvl="1" indent="-342797"/>
            <a:r>
              <a:rPr lang="en-US" dirty="0"/>
              <a:t>Each core executes </a:t>
            </a:r>
            <a:r>
              <a:rPr lang="en-US" b="1" dirty="0">
                <a:solidFill>
                  <a:schemeClr val="bg1"/>
                </a:solidFill>
              </a:rPr>
              <a:t>one or more </a:t>
            </a:r>
            <a:r>
              <a:rPr lang="en-US" dirty="0"/>
              <a:t>threads</a:t>
            </a:r>
            <a:endParaRPr lang="bg-BG" dirty="0"/>
          </a:p>
          <a:p>
            <a:pPr marL="342797" indent="-342797">
              <a:buClr>
                <a:srgbClr val="234465"/>
              </a:buClr>
            </a:pPr>
            <a:r>
              <a:rPr lang="en-US" dirty="0"/>
              <a:t>CPU-demanding tasks run on "</a:t>
            </a:r>
            <a:r>
              <a:rPr lang="en-US" b="1" dirty="0">
                <a:solidFill>
                  <a:schemeClr val="bg1"/>
                </a:solidFill>
              </a:rPr>
              <a:t>background</a:t>
            </a:r>
            <a:r>
              <a:rPr lang="en-US" dirty="0"/>
              <a:t>" threads</a:t>
            </a:r>
            <a:endParaRPr lang="bg-BG" dirty="0"/>
          </a:p>
          <a:p>
            <a:pPr marL="342797" indent="-342797">
              <a:buClr>
                <a:srgbClr val="234465"/>
              </a:buClr>
            </a:pPr>
            <a:r>
              <a:rPr lang="en-US" dirty="0"/>
              <a:t>Resource access runs on "</a:t>
            </a:r>
            <a:r>
              <a:rPr lang="en-US" b="1" dirty="0">
                <a:solidFill>
                  <a:schemeClr val="bg1"/>
                </a:solidFill>
              </a:rPr>
              <a:t>background</a:t>
            </a:r>
            <a:r>
              <a:rPr lang="en-US" dirty="0"/>
              <a:t>" threads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Benefits</a:t>
            </a:r>
          </a:p>
        </p:txBody>
      </p:sp>
      <p:pic>
        <p:nvPicPr>
          <p:cNvPr id="2052" name="Picture 4" descr="http://imagenes.es.sftcdn.net/es/scrn/43000/43961/utorrent-21-700x3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69" y="1268760"/>
            <a:ext cx="5436290" cy="2997726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6DE95F8-DDDA-41E9-B2A5-EBF2BB186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D35CA45-6546-432D-A0B5-2345DD8D58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270" y="5090413"/>
            <a:ext cx="1492706" cy="149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4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797" indent="-342797">
              <a:buClr>
                <a:srgbClr val="234465"/>
              </a:buClr>
            </a:pPr>
            <a:r>
              <a:rPr lang="en-US" dirty="0"/>
              <a:t>Hard to know which code parts are running at a specific time</a:t>
            </a:r>
          </a:p>
          <a:p>
            <a:pPr marL="342797" indent="-342797">
              <a:buClr>
                <a:srgbClr val="234465"/>
              </a:buClr>
            </a:pPr>
            <a:r>
              <a:rPr lang="en-US" dirty="0"/>
              <a:t>Harder than usual to </a:t>
            </a:r>
            <a:r>
              <a:rPr lang="en-US" b="1" dirty="0">
                <a:solidFill>
                  <a:schemeClr val="bg1"/>
                </a:solidFill>
              </a:rPr>
              <a:t>debug</a:t>
            </a:r>
            <a:endParaRPr lang="bg-BG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Have to </a:t>
            </a:r>
            <a:r>
              <a:rPr lang="en-US" b="1" dirty="0">
                <a:solidFill>
                  <a:schemeClr val="bg1"/>
                </a:solidFill>
              </a:rPr>
              <a:t>protect resources</a:t>
            </a:r>
          </a:p>
          <a:p>
            <a:pPr marL="647452" lvl="1" indent="-342797"/>
            <a:r>
              <a:rPr lang="en-US" dirty="0"/>
              <a:t>One thread uses a resource</a:t>
            </a:r>
            <a:endParaRPr lang="bg-BG" dirty="0"/>
          </a:p>
          <a:p>
            <a:pPr marL="647452" lvl="1" indent="-342797"/>
            <a:r>
              <a:rPr lang="en-US" dirty="0"/>
              <a:t>Other threads must wait for the resource</a:t>
            </a:r>
            <a:endParaRPr lang="bg-BG" dirty="0"/>
          </a:p>
          <a:p>
            <a:pPr marL="342797" indent="-342797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Hard to synchronize </a:t>
            </a:r>
            <a:r>
              <a:rPr lang="en-US" dirty="0"/>
              <a:t>resource access</a:t>
            </a:r>
          </a:p>
          <a:p>
            <a:pPr marL="647452" lvl="1" indent="-342797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Deadlocks</a:t>
            </a:r>
            <a:r>
              <a:rPr lang="en-US" dirty="0"/>
              <a:t> can occur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Drawbacks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715C6-A8A1-4D6E-BBB3-58B0935A7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2428023"/>
            <a:ext cx="3497532" cy="2001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5BD6CC02-3EEC-4290-811E-E4631458D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7B96D73F-A0F4-4784-828A-E00F11BFB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245" y="5288420"/>
            <a:ext cx="1367081" cy="136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79512" y="2582768"/>
            <a:ext cx="7917272" cy="3026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1981" rIns="0" bIns="71981">
            <a:spAutoFit/>
          </a:bodyPr>
          <a:lstStyle/>
          <a:p>
            <a:pPr marL="182825">
              <a:lnSpc>
                <a:spcPct val="9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int n = int.Parse(Console.ReadLine());</a:t>
            </a:r>
          </a:p>
          <a:p>
            <a:pPr marL="182825">
              <a:lnSpc>
                <a:spcPct val="90000"/>
              </a:lnSpc>
            </a:pPr>
            <a:endParaRPr lang="en-US" sz="2600" b="1" noProof="1">
              <a:latin typeface="Consolas" panose="020B0609020204030204" pitchFamily="49" charset="0"/>
            </a:endParaRPr>
          </a:p>
          <a:p>
            <a:pPr marL="182825">
              <a:lnSpc>
                <a:spcPct val="9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PrintNumbersInRange(0, 100);</a:t>
            </a:r>
          </a:p>
          <a:p>
            <a:pPr marL="182825">
              <a:lnSpc>
                <a:spcPct val="9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var task =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Task.Run(</a:t>
            </a:r>
            <a:r>
              <a:rPr lang="en-US" sz="2600" b="1" noProof="1">
                <a:latin typeface="Consolas" panose="020B0609020204030204" pitchFamily="49" charset="0"/>
              </a:rPr>
              <a:t>() =&gt; </a:t>
            </a:r>
          </a:p>
          <a:p>
            <a:pPr marL="182825">
              <a:lnSpc>
                <a:spcPct val="90000"/>
              </a:lnSpc>
            </a:pPr>
            <a:r>
              <a:rPr lang="bg-BG" sz="2600" b="1" noProof="1">
                <a:latin typeface="Consolas" panose="020B0609020204030204" pitchFamily="49" charset="0"/>
              </a:rPr>
              <a:t>    </a:t>
            </a:r>
            <a:r>
              <a:rPr lang="en-US" sz="2600" b="1" noProof="1">
                <a:latin typeface="Consolas" panose="020B0609020204030204" pitchFamily="49" charset="0"/>
              </a:rPr>
              <a:t>PrintNumbersInRange(100, 200)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  <a:p>
            <a:pPr marL="182825">
              <a:lnSpc>
                <a:spcPct val="9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    </a:t>
            </a:r>
          </a:p>
          <a:p>
            <a:pPr marL="182825">
              <a:lnSpc>
                <a:spcPct val="9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Console.WriteLine("Done.");</a:t>
            </a:r>
          </a:p>
          <a:p>
            <a:pPr marL="182825">
              <a:lnSpc>
                <a:spcPct val="9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task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.Wait()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programming allows the execution of code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simultaneously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Code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73077" y="2707184"/>
            <a:ext cx="3817570" cy="5517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99" b="1" noProof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 = int.Parse(..)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73076" y="3658153"/>
            <a:ext cx="2063810" cy="5057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99" b="1" noProof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(0..100)</a:t>
            </a:r>
          </a:p>
        </p:txBody>
      </p:sp>
      <p:cxnSp>
        <p:nvCxnSpPr>
          <p:cNvPr id="29" name="Straight Arrow Connector 28"/>
          <p:cNvCxnSpPr>
            <a:cxnSpLocks/>
            <a:endCxn id="27" idx="0"/>
          </p:cNvCxnSpPr>
          <p:nvPr/>
        </p:nvCxnSpPr>
        <p:spPr>
          <a:xfrm>
            <a:off x="8504981" y="3286787"/>
            <a:ext cx="0" cy="371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27" idx="2"/>
          </p:cNvCxnSpPr>
          <p:nvPr/>
        </p:nvCxnSpPr>
        <p:spPr>
          <a:xfrm>
            <a:off x="8504981" y="4163920"/>
            <a:ext cx="0" cy="422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719529" y="4563109"/>
            <a:ext cx="2161565" cy="5057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99" b="1" noProof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(100..200)</a:t>
            </a:r>
          </a:p>
        </p:txBody>
      </p:sp>
      <p:cxnSp>
        <p:nvCxnSpPr>
          <p:cNvPr id="13" name="Elbow Connector 12"/>
          <p:cNvCxnSpPr>
            <a:cxnSpLocks/>
            <a:stCxn id="27" idx="3"/>
            <a:endCxn id="33" idx="0"/>
          </p:cNvCxnSpPr>
          <p:nvPr/>
        </p:nvCxnSpPr>
        <p:spPr>
          <a:xfrm>
            <a:off x="9536888" y="3911038"/>
            <a:ext cx="1263424" cy="6520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473078" y="5579831"/>
            <a:ext cx="2712278" cy="5057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99" b="1" noProof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Wait()</a:t>
            </a:r>
          </a:p>
        </p:txBody>
      </p:sp>
      <p:cxnSp>
        <p:nvCxnSpPr>
          <p:cNvPr id="16" name="Elbow Connector 15"/>
          <p:cNvCxnSpPr>
            <a:cxnSpLocks/>
            <a:stCxn id="33" idx="2"/>
            <a:endCxn id="15" idx="3"/>
          </p:cNvCxnSpPr>
          <p:nvPr/>
        </p:nvCxnSpPr>
        <p:spPr>
          <a:xfrm rot="5400000">
            <a:off x="10110915" y="5143314"/>
            <a:ext cx="763840" cy="61495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701C17F-9F3E-4D3B-9A69-B2321FFA24B4}"/>
              </a:ext>
            </a:extLst>
          </p:cNvPr>
          <p:cNvSpPr/>
          <p:nvPr/>
        </p:nvSpPr>
        <p:spPr>
          <a:xfrm>
            <a:off x="6547384" y="4586501"/>
            <a:ext cx="2989578" cy="5057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99" b="1" noProof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.WriteLine(…)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CD248D-0240-4262-B2A3-03C15E2FD303}"/>
              </a:ext>
            </a:extLst>
          </p:cNvPr>
          <p:cNvCxnSpPr>
            <a:cxnSpLocks/>
          </p:cNvCxnSpPr>
          <p:nvPr/>
        </p:nvCxnSpPr>
        <p:spPr>
          <a:xfrm>
            <a:off x="8520981" y="5092266"/>
            <a:ext cx="0" cy="487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20CB430C-F5B7-47F0-914D-6C2C5CDD57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791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6" grpId="0" animBg="1"/>
      <p:bldP spid="27" grpId="0" animBg="1"/>
      <p:bldP spid="33" grpId="0" animBg="1"/>
      <p:bldP spid="15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Atom">
            <a:extLst>
              <a:ext uri="{FF2B5EF4-FFF2-40B4-BE49-F238E27FC236}">
                <a16:creationId xmlns:a16="http://schemas.microsoft.com/office/drawing/2014/main" id="{35085194-2993-4C28-AA6E-5650530DC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2640" y="1109183"/>
            <a:ext cx="3048000" cy="304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E9A838-0FF9-4591-B84D-D77C11304461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8C5C936-A324-44E1-B86C-568A81ADFB79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Call Stack, Thread-Safety, 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296639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09348" y="3639358"/>
            <a:ext cx="2391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Program.exe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28361"/>
          </a:xfrm>
        </p:spPr>
        <p:txBody>
          <a:bodyPr/>
          <a:lstStyle/>
          <a:p>
            <a:r>
              <a:rPr lang="en-US" dirty="0"/>
              <a:t>Each program's code is translated to CPU instructions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Execution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400" y="4204860"/>
            <a:ext cx="7037899" cy="180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r>
              <a:rPr lang="pt-BR" b="1" dirty="0">
                <a:latin typeface="Consolas" panose="020B0609020204030204" pitchFamily="49" charset="0"/>
                <a:cs typeface="Consolas" panose="020B0609020204030204" pitchFamily="49" charset="0"/>
              </a:rPr>
              <a:t> 00DA2655  mov   dword ptr [ebp-40h],5  </a:t>
            </a:r>
          </a:p>
          <a:p>
            <a:r>
              <a:rPr lang="pt-BR" b="1" dirty="0">
                <a:latin typeface="Consolas" panose="020B0609020204030204" pitchFamily="49" charset="0"/>
                <a:cs typeface="Consolas" panose="020B0609020204030204" pitchFamily="49" charset="0"/>
              </a:rPr>
              <a:t> 00DA265C  mov   dword ptr [ebp-44h],4  </a:t>
            </a:r>
          </a:p>
          <a:p>
            <a:r>
              <a:rPr lang="pt-BR" b="1" dirty="0">
                <a:latin typeface="Consolas" panose="020B0609020204030204" pitchFamily="49" charset="0"/>
                <a:cs typeface="Consolas" panose="020B0609020204030204" pitchFamily="49" charset="0"/>
              </a:rPr>
              <a:t> 00DA2663  mov   ecx,dword ptr [ebp-40h]  </a:t>
            </a:r>
          </a:p>
          <a:p>
            <a:r>
              <a:rPr lang="pt-BR" b="1" dirty="0">
                <a:latin typeface="Consolas" panose="020B0609020204030204" pitchFamily="49" charset="0"/>
                <a:cs typeface="Consolas" panose="020B0609020204030204" pitchFamily="49" charset="0"/>
              </a:rPr>
              <a:t> 00DA2666  add   ecx,dword ptr [ebp-44h]  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00DA2669  call  73B5A920  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00DA266E  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nop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400" y="2317197"/>
            <a:ext cx="5715000" cy="9764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 int a = 5;</a:t>
            </a:r>
          </a:p>
          <a:p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 int b = 4;</a:t>
            </a:r>
          </a:p>
          <a:p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 Console.WriteLine(a + b);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114800" y="3514660"/>
            <a:ext cx="254652" cy="466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369452" y="344706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Compilation</a:t>
            </a:r>
          </a:p>
        </p:txBody>
      </p:sp>
      <p:pic>
        <p:nvPicPr>
          <p:cNvPr id="1026" name="Picture 2" descr="http://www.cepco.ru/images/icons2/png/cp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738598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458200" y="3761856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Single-Core CPU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9348" y="1734358"/>
            <a:ext cx="320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bg1"/>
                </a:solidFill>
              </a:rPr>
              <a:t>Program.cs</a:t>
            </a: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8430861" y="4702938"/>
            <a:ext cx="3326599" cy="1451299"/>
          </a:xfrm>
          <a:prstGeom prst="wedgeRoundRectCallout">
            <a:avLst>
              <a:gd name="adj1" fmla="val -70885"/>
              <a:gd name="adj2" fmla="val -22061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>
                <a:solidFill>
                  <a:schemeClr val="bg2"/>
                </a:solidFill>
                <a:cs typeface="Consolas" pitchFamily="49" charset="0"/>
              </a:rPr>
              <a:t>Instructions are executed one by one</a:t>
            </a:r>
            <a:endParaRPr lang="bg-BG" sz="3200" b="1" dirty="0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888CFF1-89E2-484C-9261-ADCB37D2D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626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6" grpId="0" animBg="1"/>
      <p:bldP spid="8" grpId="0" animBg="1"/>
      <p:bldP spid="9" grpId="0"/>
      <p:bldP spid="11" grpId="0"/>
      <p:bldP spid="10" grpId="0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computer can run </a:t>
            </a:r>
            <a:r>
              <a:rPr lang="en-US" b="1" dirty="0">
                <a:solidFill>
                  <a:schemeClr val="bg1"/>
                </a:solidFill>
              </a:rPr>
              <a:t>many processes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(applications) at once</a:t>
            </a:r>
          </a:p>
          <a:p>
            <a:pPr lvl="1"/>
            <a:r>
              <a:rPr lang="en-US" dirty="0"/>
              <a:t>But each CPU core can only execute one instruction at a time</a:t>
            </a: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Parellelism</a:t>
            </a:r>
            <a:r>
              <a:rPr lang="en-US" noProof="1"/>
              <a:t> is achieved by the operating system's </a:t>
            </a:r>
            <a:r>
              <a:rPr lang="en-US" b="1" noProof="1">
                <a:solidFill>
                  <a:schemeClr val="bg1"/>
                </a:solidFill>
              </a:rPr>
              <a:t>scheduler</a:t>
            </a:r>
          </a:p>
          <a:p>
            <a:pPr lvl="2"/>
            <a:r>
              <a:rPr lang="en-US" noProof="1"/>
              <a:t>Grants each </a:t>
            </a:r>
            <a:r>
              <a:rPr lang="en-US" b="1" noProof="1">
                <a:solidFill>
                  <a:schemeClr val="bg1"/>
                </a:solidFill>
              </a:rPr>
              <a:t>thread</a:t>
            </a:r>
            <a:r>
              <a:rPr lang="en-US" noProof="1"/>
              <a:t> a small interval of time to run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Multi-Tasking</a:t>
            </a:r>
          </a:p>
        </p:txBody>
      </p: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545437" y="4525350"/>
            <a:ext cx="11125200" cy="1295400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sz="1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97837" y="5363550"/>
            <a:ext cx="1074420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1637" y="5420640"/>
            <a:ext cx="109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0	          5	                     10	            15	                        20	               25	            </a:t>
            </a:r>
            <a:r>
              <a:rPr lang="en-US" sz="2000" b="1" noProof="1"/>
              <a:t>ms  </a:t>
            </a:r>
          </a:p>
        </p:txBody>
      </p:sp>
      <p:graphicFrame>
        <p:nvGraphicFramePr>
          <p:cNvPr id="2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2232"/>
              </p:ext>
            </p:extLst>
          </p:nvPr>
        </p:nvGraphicFramePr>
        <p:xfrm>
          <a:off x="697837" y="475395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030074"/>
              </p:ext>
            </p:extLst>
          </p:nvPr>
        </p:nvGraphicFramePr>
        <p:xfrm>
          <a:off x="2602837" y="475395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chrome.exe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2446443"/>
              </p:ext>
            </p:extLst>
          </p:nvPr>
        </p:nvGraphicFramePr>
        <p:xfrm>
          <a:off x="4507837" y="475395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winamp.exe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4425539"/>
              </p:ext>
            </p:extLst>
          </p:nvPr>
        </p:nvGraphicFramePr>
        <p:xfrm>
          <a:off x="6412837" y="475395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system.exe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0891278"/>
              </p:ext>
            </p:extLst>
          </p:nvPr>
        </p:nvGraphicFramePr>
        <p:xfrm>
          <a:off x="8317837" y="475395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8653103"/>
              </p:ext>
            </p:extLst>
          </p:nvPr>
        </p:nvGraphicFramePr>
        <p:xfrm>
          <a:off x="10256259" y="4753950"/>
          <a:ext cx="652378" cy="381000"/>
        </p:xfrm>
        <a:graphic>
          <a:graphicData uri="http://schemas.openxmlformats.org/drawingml/2006/table">
            <a:tbl>
              <a:tblPr/>
              <a:tblGrid>
                <a:gridCol w="652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3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697837" y="528735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526637" y="528735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431637" y="5294157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336637" y="528735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241637" y="528735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146637" y="528735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Slide Number">
            <a:extLst>
              <a:ext uri="{FF2B5EF4-FFF2-40B4-BE49-F238E27FC236}">
                <a16:creationId xmlns:a16="http://schemas.microsoft.com/office/drawing/2014/main" id="{300BD2C3-F342-45E0-B7FB-5B08B33DA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545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DD0FCF-DBB0-4043-9041-BFA42EABD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8752">
            <a:off x="4983255" y="1519265"/>
            <a:ext cx="2225488" cy="22254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B4B2D4-0EE0-4AD7-BC0F-11B9CA42CB9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 Cookies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2BA3042-7D7E-49F8-93B3-FD23551D1B6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Usages and Control</a:t>
            </a:r>
          </a:p>
        </p:txBody>
      </p:sp>
    </p:spTree>
    <p:extLst>
      <p:ext uri="{BB962C8B-B14F-4D97-AF65-F5344CB8AC3E}">
        <p14:creationId xmlns:p14="http://schemas.microsoft.com/office/powerpoint/2010/main" val="135472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001" y="1143001"/>
            <a:ext cx="11685039" cy="557035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thread</a:t>
            </a:r>
            <a:r>
              <a:rPr lang="en-US" dirty="0"/>
              <a:t> is a fundamental unit of code execution</a:t>
            </a:r>
          </a:p>
          <a:p>
            <a:r>
              <a:rPr lang="en-US" dirty="0"/>
              <a:t>Commonly, processes (programs) use more than one thread</a:t>
            </a:r>
          </a:p>
          <a:p>
            <a:pPr lvl="1"/>
            <a:r>
              <a:rPr lang="en-US" dirty="0"/>
              <a:t>In .NET, there is always more than one thread (e.g. GC)</a:t>
            </a:r>
          </a:p>
          <a:p>
            <a:r>
              <a:rPr lang="en-US" dirty="0"/>
              <a:t>Each thread has a </a:t>
            </a:r>
            <a:r>
              <a:rPr lang="en-US" b="1" dirty="0">
                <a:solidFill>
                  <a:schemeClr val="bg1"/>
                </a:solidFill>
              </a:rPr>
              <a:t>memory area </a:t>
            </a:r>
            <a:r>
              <a:rPr lang="en-US" dirty="0"/>
              <a:t>associated with it known </a:t>
            </a:r>
            <a:br>
              <a:rPr lang="en-US" dirty="0"/>
            </a:br>
            <a:r>
              <a:rPr lang="en-US" dirty="0"/>
              <a:t>as a </a:t>
            </a:r>
            <a:r>
              <a:rPr lang="en-US" b="1" dirty="0">
                <a:solidFill>
                  <a:schemeClr val="bg1"/>
                </a:solidFill>
              </a:rPr>
              <a:t>Call Stack</a:t>
            </a:r>
          </a:p>
          <a:p>
            <a:pPr lvl="1"/>
            <a:r>
              <a:rPr lang="en-US" dirty="0"/>
              <a:t>Stores </a:t>
            </a:r>
            <a:r>
              <a:rPr lang="en-US" b="1" dirty="0">
                <a:solidFill>
                  <a:schemeClr val="bg1"/>
                </a:solidFill>
              </a:rPr>
              <a:t>local variables</a:t>
            </a:r>
          </a:p>
          <a:p>
            <a:pPr lvl="1"/>
            <a:r>
              <a:rPr lang="en-US" dirty="0"/>
              <a:t>Stores the </a:t>
            </a:r>
            <a:r>
              <a:rPr lang="en-US" b="1" dirty="0">
                <a:solidFill>
                  <a:schemeClr val="bg1"/>
                </a:solidFill>
              </a:rPr>
              <a:t>currently invoked methods 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/>
              <a:t>in order of invocation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pic>
        <p:nvPicPr>
          <p:cNvPr id="5" name="Picture 2" descr="https://pbs.twimg.com/media/B4rVC4ICQAAr65m.jpg:large">
            <a:extLst>
              <a:ext uri="{FF2B5EF4-FFF2-40B4-BE49-F238E27FC236}">
                <a16:creationId xmlns:a16="http://schemas.microsoft.com/office/drawing/2014/main" id="{CDF4AE94-BDE5-46E8-B165-A006B67ED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7608257" y="3928178"/>
            <a:ext cx="4391742" cy="2266224"/>
          </a:xfrm>
          <a:prstGeom prst="roundRect">
            <a:avLst>
              <a:gd name="adj" fmla="val 51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22217E50-4709-462D-9DD6-5851A94BB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379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C#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5DC17C-AE1A-46DF-A4DA-50A776ED4981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1973079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Threads in C# can be created </a:t>
            </a:r>
            <a:r>
              <a:rPr lang="en-US" noProof="1"/>
              <a:t>using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System.Thread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noProof="1"/>
              <a:t>class</a:t>
            </a:r>
          </a:p>
          <a:p>
            <a:r>
              <a:rPr lang="en-US" noProof="1"/>
              <a:t>Constructor accepts a </a:t>
            </a:r>
            <a:r>
              <a:rPr lang="en-US" b="1" noProof="1">
                <a:solidFill>
                  <a:schemeClr val="bg1"/>
                </a:solidFill>
              </a:rPr>
              <a:t>method</a:t>
            </a:r>
            <a:r>
              <a:rPr lang="en-US" noProof="1"/>
              <a:t> (delegate) to execute on a </a:t>
            </a:r>
            <a:br>
              <a:rPr lang="en-US" noProof="1"/>
            </a:br>
            <a:r>
              <a:rPr lang="en-US" noProof="1"/>
              <a:t>separate thread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BCCB3C-4CB1-4DD3-A325-0CA602E4A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927" y="3291917"/>
            <a:ext cx="10499793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thread = new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sz="2800" b="1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=&gt;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182880"/>
            <a:r>
              <a:rPr lang="bg-BG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for (int i = 0; i &lt; 10; i++)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  {</a:t>
            </a:r>
          </a:p>
          <a:p>
            <a:pPr marL="182880"/>
            <a:r>
              <a:rPr lang="bg-BG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    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Console.WriteLine(i);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  }</a:t>
            </a:r>
          </a:p>
          <a:p>
            <a:pPr marL="182880"/>
            <a:r>
              <a:rPr lang="bg-BG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</a:rPr>
              <a:t>);</a:t>
            </a:r>
            <a:endParaRPr lang="en-US" sz="28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BB9FE77-D1E9-49CB-96B5-925182279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771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3315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Start()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– schedules the thread for execution</a:t>
            </a:r>
          </a:p>
          <a:p>
            <a:pPr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Join()</a:t>
            </a:r>
            <a:r>
              <a:rPr lang="en-US" sz="3200" b="1" noProof="1">
                <a:solidFill>
                  <a:schemeClr val="bg1"/>
                </a:solidFill>
              </a:rPr>
              <a:t> </a:t>
            </a:r>
            <a:r>
              <a:rPr lang="en-US" sz="3200" noProof="1"/>
              <a:t>– waits for the thread to finish its work (blocks the calling </a:t>
            </a:r>
            <a:br>
              <a:rPr lang="en-US" sz="3200" noProof="1"/>
            </a:br>
            <a:r>
              <a:rPr lang="en-US" sz="3200" noProof="1"/>
              <a:t>thread)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System.Thread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9667" y="3238884"/>
            <a:ext cx="1152949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 primes = new Thread(() =&gt; </a:t>
            </a:r>
            <a:b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PrintPrimesInRange(1, 10000));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primes.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Console.WriteLine("Waiting for thread to finish work...");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primes.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C81C421-4F02-400A-94F8-CE8DBCD93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883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D1A8713-18AC-4C8D-9CE4-FF32075D4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10" y="1295952"/>
            <a:ext cx="1152949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List&lt;long&gt; numbers = new List&lt;long&gt;();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 t = new Thread(() =&gt; 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SumOddNumbers(numbers, 10, 100000000L));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t.Start();            </a:t>
            </a:r>
          </a:p>
          <a:p>
            <a:pPr marL="182880"/>
            <a:endParaRPr lang="en-US" sz="26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Console.WriteLine("What should I do?");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(true)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string command = Console.ReadLine();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(command == "exit") break;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endParaRPr lang="en-US" sz="26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t.Join();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4EC0AD-FAE6-44E5-AA3E-0EE1928812FB}"/>
              </a:ext>
            </a:extLst>
          </p:cNvPr>
          <p:cNvSpPr/>
          <p:nvPr/>
        </p:nvSpPr>
        <p:spPr>
          <a:xfrm>
            <a:off x="281510" y="3157332"/>
            <a:ext cx="7848600" cy="2786268"/>
          </a:xfrm>
          <a:prstGeom prst="roundRect">
            <a:avLst>
              <a:gd name="adj" fmla="val 852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– Example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834200" y="5437514"/>
            <a:ext cx="3733800" cy="1025651"/>
          </a:xfrm>
          <a:prstGeom prst="wedgeRoundRectCallout">
            <a:avLst>
              <a:gd name="adj1" fmla="val -39179"/>
              <a:gd name="adj2" fmla="val -110666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>
                <a:solidFill>
                  <a:schemeClr val="bg2"/>
                </a:solidFill>
                <a:cs typeface="Consolas" pitchFamily="49" charset="0"/>
              </a:rPr>
              <a:t>Console interface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>
                <a:solidFill>
                  <a:schemeClr val="bg2"/>
                </a:solidFill>
                <a:cs typeface="Consolas" pitchFamily="49" charset="0"/>
              </a:rPr>
              <a:t>remains unblocked</a:t>
            </a:r>
            <a:endParaRPr lang="bg-BG" sz="3200" b="1" dirty="0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DD816028-25B8-47C4-AB2C-6F4155EA8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53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Each thread has its own </a:t>
            </a:r>
            <a:r>
              <a:rPr lang="en-US" b="1" dirty="0">
                <a:solidFill>
                  <a:schemeClr val="bg1"/>
                </a:solidFill>
              </a:rPr>
              <a:t>stack</a:t>
            </a:r>
          </a:p>
          <a:p>
            <a:pPr lvl="1"/>
            <a:r>
              <a:rPr lang="en-US" dirty="0"/>
              <a:t>The start (bottom) of the stack is the method from which the </a:t>
            </a:r>
            <a:br>
              <a:rPr lang="bg-BG" dirty="0"/>
            </a:br>
            <a:r>
              <a:rPr lang="en-US" dirty="0"/>
              <a:t>thread began execution</a:t>
            </a:r>
          </a:p>
          <a:p>
            <a:pPr lvl="1"/>
            <a:r>
              <a:rPr lang="en-US" dirty="0"/>
              <a:t>Each method (frame) stores local variables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Stack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A127F3-D55B-4A9A-8D67-0C7E3BF21A8C}"/>
              </a:ext>
            </a:extLst>
          </p:cNvPr>
          <p:cNvGrpSpPr/>
          <p:nvPr/>
        </p:nvGrpSpPr>
        <p:grpSpPr>
          <a:xfrm>
            <a:off x="1630743" y="3961978"/>
            <a:ext cx="3505200" cy="2589640"/>
            <a:chOff x="1783702" y="3961978"/>
            <a:chExt cx="3505200" cy="2589640"/>
          </a:xfrm>
        </p:grpSpPr>
        <p:graphicFrame>
          <p:nvGraphicFramePr>
            <p:cNvPr id="5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67687672"/>
                </p:ext>
              </p:extLst>
            </p:nvPr>
          </p:nvGraphicFramePr>
          <p:xfrm>
            <a:off x="1783702" y="3961978"/>
            <a:ext cx="3505200" cy="1981200"/>
          </p:xfrm>
          <a:graphic>
            <a:graphicData uri="http://schemas.openxmlformats.org/drawingml/2006/table">
              <a:tbl>
                <a:tblPr/>
                <a:tblGrid>
                  <a:gridCol w="35052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4953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500" b="1" i="0" u="none" strike="noStrike" kern="1200" cap="none" spc="0" normalizeH="0" baseline="0" noProof="1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...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953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500" b="1" i="0" u="none" strike="noStrike" kern="1200" cap="none" spc="0" normalizeH="0" baseline="0" noProof="1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IsPrime()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53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500" b="1" i="0" u="none" strike="noStrike" kern="1200" cap="none" spc="0" normalizeH="0" baseline="0" noProof="1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PrintAllPrimes()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953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500" b="1" i="0" u="none" strike="noStrike" kern="1200" cap="none" spc="0" normalizeH="0" baseline="0" noProof="1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Main()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2545702" y="6028398"/>
              <a:ext cx="198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noProof="1"/>
                <a:t>main thread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23405-1A10-4B29-9B45-88CC31484579}"/>
              </a:ext>
            </a:extLst>
          </p:cNvPr>
          <p:cNvGrpSpPr/>
          <p:nvPr/>
        </p:nvGrpSpPr>
        <p:grpSpPr>
          <a:xfrm>
            <a:off x="7056057" y="3961978"/>
            <a:ext cx="3505200" cy="2173606"/>
            <a:chOff x="6019800" y="3961978"/>
            <a:chExt cx="3505200" cy="2173606"/>
          </a:xfrm>
        </p:grpSpPr>
        <p:graphicFrame>
          <p:nvGraphicFramePr>
            <p:cNvPr id="7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9192307"/>
                </p:ext>
              </p:extLst>
            </p:nvPr>
          </p:nvGraphicFramePr>
          <p:xfrm>
            <a:off x="6019800" y="3961978"/>
            <a:ext cx="3505200" cy="1485900"/>
          </p:xfrm>
          <a:graphic>
            <a:graphicData uri="http://schemas.openxmlformats.org/drawingml/2006/table">
              <a:tbl>
                <a:tblPr/>
                <a:tblGrid>
                  <a:gridCol w="35052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4953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500" b="1" i="0" u="none" strike="noStrike" kern="1200" cap="none" spc="0" normalizeH="0" baseline="0" noProof="1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...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953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500" b="1" i="0" u="none" strike="noStrike" kern="1200" cap="none" spc="0" normalizeH="0" baseline="0" noProof="1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IsValidUrl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53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500" b="1" i="0" u="none" strike="noStrike" kern="1200" cap="none" spc="0" normalizeH="0" baseline="0" noProof="1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DownloadAsync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6294855" y="5612364"/>
              <a:ext cx="29550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noProof="1"/>
                <a:t>background thread</a:t>
              </a:r>
            </a:p>
          </p:txBody>
        </p:sp>
      </p:grpSp>
      <p:sp>
        <p:nvSpPr>
          <p:cNvPr id="12" name="Slide Number">
            <a:extLst>
              <a:ext uri="{FF2B5EF4-FFF2-40B4-BE49-F238E27FC236}">
                <a16:creationId xmlns:a16="http://schemas.microsoft.com/office/drawing/2014/main" id="{4350B0A2-759E-481D-9E29-99152343C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388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bg1"/>
                </a:solidFill>
              </a:rPr>
              <a:t>race condition </a:t>
            </a:r>
            <a:r>
              <a:rPr lang="en-US" sz="3200" dirty="0"/>
              <a:t>occurs when two or more threads access shared </a:t>
            </a:r>
            <a:br>
              <a:rPr lang="en-US" sz="3200" dirty="0"/>
            </a:br>
            <a:r>
              <a:rPr lang="en-US" sz="3200" dirty="0"/>
              <a:t>data and they try to change it at the same time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Race Conditions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1" y="2667000"/>
            <a:ext cx="10750505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List&lt;int&gt; numbers = Enumerable.Range(0, 10000).ToList();</a:t>
            </a:r>
            <a:endParaRPr lang="en-US" sz="26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nn-NO" sz="26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i = 0; i &lt; 4; i++)</a:t>
            </a:r>
          </a:p>
          <a:p>
            <a:pPr marL="182880"/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new Thread(() =&gt;</a:t>
            </a:r>
          </a:p>
          <a:p>
            <a:pPr marL="182880"/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endParaRPr lang="en-US" sz="26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(numbers.Count &gt; 0)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numbers.RemoveAt(numbers.Count - 1);</a:t>
            </a:r>
          </a:p>
          <a:p>
            <a:pPr marL="182880"/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}).Start();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 descr="https://cdn3.iconfinder.com/data/icons/musthave/256/Dele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902" y="3854396"/>
            <a:ext cx="1371600" cy="13716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46751E4D-0B43-40A5-B733-D6776250D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092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052389"/>
          </a:xfrm>
        </p:spPr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thread-safe</a:t>
            </a:r>
            <a:r>
              <a:rPr lang="en-US" sz="3200" dirty="0"/>
              <a:t> resource can be safely accessed by multiple </a:t>
            </a:r>
            <a:br>
              <a:rPr lang="en-US" sz="3200" dirty="0"/>
            </a:br>
            <a:r>
              <a:rPr lang="en-US" sz="3200" dirty="0"/>
              <a:t>threads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sz="3200" dirty="0"/>
              <a:t> keyword grants access to only one thread at a time</a:t>
            </a:r>
          </a:p>
          <a:p>
            <a:pPr lvl="1"/>
            <a:r>
              <a:rPr lang="en-US" sz="3000" dirty="0"/>
              <a:t>Avoids race conditions</a:t>
            </a:r>
          </a:p>
          <a:p>
            <a:pPr lvl="1"/>
            <a:r>
              <a:rPr lang="en-US" sz="3000" dirty="0"/>
              <a:t>Blocks any other threads until the lock is released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Safety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00100" y="4248514"/>
            <a:ext cx="10591800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(numbers)</a:t>
            </a:r>
          </a:p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(numbers.Count == 0) break;</a:t>
            </a:r>
          </a:p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lastIndex = numbers.Count - 1;</a:t>
            </a:r>
          </a:p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numbers.RemoveAt(lastIndex);</a:t>
            </a:r>
          </a:p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2054" name="Picture 6" descr="http://png-4.findicons.com/files/icons/1008/quiet/256/y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52" y="4781513"/>
            <a:ext cx="1295400" cy="12954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BAF0A1D-E1A0-4AA6-BD65-DEC95CADE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569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6746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Exceptions cannot be handled outside a thread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45064" y="1805138"/>
            <a:ext cx="6904890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</a:p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new Thread(DoWork).Start();</a:t>
            </a:r>
          </a:p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 (Exception ex)</a:t>
            </a:r>
          </a:p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Console.WriteLine("Exception!");</a:t>
            </a:r>
          </a:p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EEB5A9-72C8-403F-9063-3E67FF0481A2}"/>
              </a:ext>
            </a:extLst>
          </p:cNvPr>
          <p:cNvSpPr/>
          <p:nvPr/>
        </p:nvSpPr>
        <p:spPr>
          <a:xfrm>
            <a:off x="914400" y="4022510"/>
            <a:ext cx="5715000" cy="4572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B4A210-CE3C-4EAB-B955-CE2B7940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064" y="4987202"/>
            <a:ext cx="690489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void DoWork() </a:t>
            </a:r>
          </a:p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throw new ArgumentNullException();</a:t>
            </a:r>
          </a:p>
          <a:p>
            <a:pPr marL="182880"/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AutoShape 23">
            <a:extLst>
              <a:ext uri="{FF2B5EF4-FFF2-40B4-BE49-F238E27FC236}">
                <a16:creationId xmlns:a16="http://schemas.microsoft.com/office/drawing/2014/main" id="{24285429-7A1E-457D-85AC-1BF2763E0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320" y="3879548"/>
            <a:ext cx="3733800" cy="1025651"/>
          </a:xfrm>
          <a:prstGeom prst="wedgeRoundRectCallout">
            <a:avLst>
              <a:gd name="adj1" fmla="val -58593"/>
              <a:gd name="adj2" fmla="val -14664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>
                <a:solidFill>
                  <a:schemeClr val="bg2"/>
                </a:solidFill>
                <a:cs typeface="Consolas" pitchFamily="49" charset="0"/>
              </a:rPr>
              <a:t>This part will never be reached</a:t>
            </a:r>
            <a:endParaRPr lang="bg-BG" sz="3200" b="1" dirty="0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7B100C64-A433-4EFF-BEEB-7FFDB1C47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239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 – the Right Way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5986" y="1268767"/>
            <a:ext cx="8973773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Thread(DoWork).Start();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B4A210-CE3C-4EAB-B955-CE2B7940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86" y="1845060"/>
            <a:ext cx="8973773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void DoWork()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try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throw new ArgumentNullException();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catch (Exception ex)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Console.WriteLine("Exception handled!");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            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D42BC9-13D9-41EA-9A5C-AEF91C9582A0}"/>
              </a:ext>
            </a:extLst>
          </p:cNvPr>
          <p:cNvSpPr/>
          <p:nvPr/>
        </p:nvSpPr>
        <p:spPr>
          <a:xfrm>
            <a:off x="1021080" y="2760835"/>
            <a:ext cx="8334676" cy="3476336"/>
          </a:xfrm>
          <a:prstGeom prst="roundRect">
            <a:avLst>
              <a:gd name="adj" fmla="val 55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C799F456-5BCF-4865-80FE-2B1F024D4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980" y="3678396"/>
            <a:ext cx="3237746" cy="1437820"/>
          </a:xfrm>
          <a:prstGeom prst="wedgeRoundRectCallout">
            <a:avLst>
              <a:gd name="adj1" fmla="val -61923"/>
              <a:gd name="adj2" fmla="val 24356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bg2"/>
                </a:solidFill>
                <a:cs typeface="Consolas" pitchFamily="49" charset="0"/>
              </a:rPr>
              <a:t>Exceptions should be handled inside the executed method(s)</a:t>
            </a:r>
            <a:endParaRPr lang="bg-BG" sz="2400" b="1" dirty="0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210204F-55F9-4676-97A8-B0EA577ED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703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hecklist">
            <a:extLst>
              <a:ext uri="{FF2B5EF4-FFF2-40B4-BE49-F238E27FC236}">
                <a16:creationId xmlns:a16="http://schemas.microsoft.com/office/drawing/2014/main" id="{5242EEB4-7F81-4511-8710-C5125CBB5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7922" y="1350739"/>
            <a:ext cx="2516156" cy="251615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906C90E-B503-4E57-B069-CF6D0417263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Tasks in C#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345B0E4-36C0-4D0F-9F1E-B5824838EF8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Task Parallel Library</a:t>
            </a:r>
          </a:p>
        </p:txBody>
      </p:sp>
    </p:spTree>
    <p:extLst>
      <p:ext uri="{BB962C8B-B14F-4D97-AF65-F5344CB8AC3E}">
        <p14:creationId xmlns:p14="http://schemas.microsoft.com/office/powerpoint/2010/main" val="373511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small file of plain text with no </a:t>
            </a:r>
            <a:r>
              <a:rPr lang="en-US" sz="3200" b="1" dirty="0">
                <a:solidFill>
                  <a:schemeClr val="bg1"/>
                </a:solidFill>
              </a:rPr>
              <a:t>executable code</a:t>
            </a:r>
          </a:p>
          <a:p>
            <a:pPr lvl="1"/>
            <a:r>
              <a:rPr lang="en-US" sz="3000" dirty="0"/>
              <a:t>Sent by the server to the client's browser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Stored</a:t>
            </a:r>
            <a:r>
              <a:rPr lang="en-US" sz="3000" dirty="0"/>
              <a:t> by the browser on the </a:t>
            </a:r>
            <a:r>
              <a:rPr lang="en-US" sz="3000" b="1" dirty="0">
                <a:solidFill>
                  <a:schemeClr val="bg1"/>
                </a:solidFill>
              </a:rPr>
              <a:t>client's device </a:t>
            </a:r>
            <a:r>
              <a:rPr lang="en-US" sz="3000" dirty="0"/>
              <a:t>(computer, tablet, etc.)</a:t>
            </a:r>
          </a:p>
          <a:p>
            <a:pPr lvl="1"/>
            <a:r>
              <a:rPr lang="en-US" sz="3000" dirty="0"/>
              <a:t>Hold small piece of data for a </a:t>
            </a:r>
            <a:r>
              <a:rPr lang="en-US" sz="3000" b="1" dirty="0">
                <a:solidFill>
                  <a:schemeClr val="bg1"/>
                </a:solidFill>
              </a:rPr>
              <a:t>particular client </a:t>
            </a:r>
            <a:r>
              <a:rPr lang="en-US" sz="3000" dirty="0"/>
              <a:t>and a web site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Cookies?</a:t>
            </a:r>
            <a:endParaRPr lang="bg-BG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E67C88-70A4-4C95-B3B3-C77C1B120F47}"/>
              </a:ext>
            </a:extLst>
          </p:cNvPr>
          <p:cNvGrpSpPr/>
          <p:nvPr/>
        </p:nvGrpSpPr>
        <p:grpSpPr>
          <a:xfrm>
            <a:off x="4122186" y="3233057"/>
            <a:ext cx="3947627" cy="3825173"/>
            <a:chOff x="7008812" y="3276600"/>
            <a:chExt cx="3733800" cy="3733800"/>
          </a:xfrm>
        </p:grpSpPr>
        <p:pic>
          <p:nvPicPr>
            <p:cNvPr id="25" name="Graphic 24" descr="Computer">
              <a:extLst>
                <a:ext uri="{FF2B5EF4-FFF2-40B4-BE49-F238E27FC236}">
                  <a16:creationId xmlns:a16="http://schemas.microsoft.com/office/drawing/2014/main" id="{527F19D2-DB86-4129-9B3E-325AF3EF5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08812" y="3276600"/>
              <a:ext cx="3733800" cy="3733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8F29683-65AB-458A-B21C-D891B7E44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052" y="4350207"/>
              <a:ext cx="1066803" cy="1066801"/>
            </a:xfrm>
            <a:prstGeom prst="rect">
              <a:avLst/>
            </a:prstGeom>
          </p:spPr>
        </p:pic>
      </p:grpSp>
      <p:sp>
        <p:nvSpPr>
          <p:cNvPr id="9" name="Slide Number">
            <a:extLst>
              <a:ext uri="{FF2B5EF4-FFF2-40B4-BE49-F238E27FC236}">
                <a16:creationId xmlns:a16="http://schemas.microsoft.com/office/drawing/2014/main" id="{A488B564-B396-4200-A484-735D3F514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160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88491" y="1206922"/>
            <a:ext cx="11815018" cy="5561125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task</a:t>
            </a:r>
            <a:r>
              <a:rPr lang="en-US" dirty="0"/>
              <a:t> is a high-level representation of concurrent work</a:t>
            </a:r>
          </a:p>
          <a:p>
            <a:pPr lvl="1"/>
            <a:r>
              <a:rPr lang="en-US" dirty="0"/>
              <a:t>Runs in </a:t>
            </a:r>
            <a:r>
              <a:rPr lang="en-US" b="1" dirty="0">
                <a:solidFill>
                  <a:schemeClr val="bg1"/>
                </a:solidFill>
              </a:rPr>
              <a:t>parallel</a:t>
            </a:r>
            <a:r>
              <a:rPr lang="en-US" dirty="0"/>
              <a:t> with the main thread</a:t>
            </a:r>
          </a:p>
          <a:p>
            <a:pPr lvl="1"/>
            <a:r>
              <a:rPr lang="en-US" dirty="0"/>
              <a:t>May not run on a new thread (the CLR decides)</a:t>
            </a:r>
          </a:p>
          <a:p>
            <a:pPr lvl="1"/>
            <a:r>
              <a:rPr lang="en-US" dirty="0"/>
              <a:t>Offers several operations</a:t>
            </a:r>
          </a:p>
          <a:p>
            <a:pPr lvl="2"/>
            <a:r>
              <a:rPr lang="en-US" dirty="0"/>
              <a:t>Creating, running and </a:t>
            </a:r>
            <a:r>
              <a:rPr lang="en-US" b="1" dirty="0">
                <a:solidFill>
                  <a:schemeClr val="bg1"/>
                </a:solidFill>
              </a:rPr>
              <a:t>returning</a:t>
            </a:r>
            <a:r>
              <a:rPr lang="en-US" dirty="0"/>
              <a:t> result</a:t>
            </a:r>
          </a:p>
          <a:p>
            <a:pPr lvl="2"/>
            <a:r>
              <a:rPr lang="en-US" dirty="0"/>
              <a:t>Continuing with another task (</a:t>
            </a:r>
            <a:r>
              <a:rPr lang="en-US" b="1" dirty="0">
                <a:solidFill>
                  <a:schemeClr val="bg1"/>
                </a:solidFill>
              </a:rPr>
              <a:t>chaining several operations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Proper exception handling</a:t>
            </a:r>
          </a:p>
          <a:p>
            <a:pPr lvl="2"/>
            <a:r>
              <a:rPr lang="en-US" dirty="0"/>
              <a:t>Progress/state reports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in C#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54D2F8-4BC9-41D9-9A2A-9E56BFC39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1A59C-3324-4A36-ACEE-098A1EBD0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0"/>
          <a:stretch/>
        </p:blipFill>
        <p:spPr>
          <a:xfrm>
            <a:off x="9195197" y="1410242"/>
            <a:ext cx="2808312" cy="24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8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00736" y="1196126"/>
            <a:ext cx="12021297" cy="5561125"/>
          </a:xfrm>
        </p:spPr>
        <p:txBody>
          <a:bodyPr/>
          <a:lstStyle/>
          <a:p>
            <a:r>
              <a:rPr lang="en-US" dirty="0"/>
              <a:t>Creating tasks can be done in several ways</a:t>
            </a:r>
          </a:p>
          <a:p>
            <a:pPr lvl="1"/>
            <a:r>
              <a:rPr lang="en-US" sz="2999" noProof="1"/>
              <a:t>Initialize a new </a:t>
            </a:r>
            <a:r>
              <a:rPr lang="en-US" sz="2999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999" noProof="1"/>
              <a:t> object</a:t>
            </a:r>
          </a:p>
          <a:p>
            <a:pPr lvl="1"/>
            <a:endParaRPr lang="en-US" noProof="1"/>
          </a:p>
          <a:p>
            <a:pPr lvl="1">
              <a:buClr>
                <a:srgbClr val="234465"/>
              </a:buClr>
            </a:pPr>
            <a:r>
              <a:rPr lang="en-US" sz="2999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Task.Run()</a:t>
            </a:r>
          </a:p>
          <a:p>
            <a:pPr lvl="1"/>
            <a:endParaRPr lang="en-US" noProof="1"/>
          </a:p>
          <a:p>
            <a:pPr lvl="1">
              <a:buClr>
                <a:srgbClr val="234465"/>
              </a:buClr>
            </a:pPr>
            <a:r>
              <a:rPr lang="en-US" sz="2999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Task.Factory.StartNew()</a:t>
            </a:r>
            <a:r>
              <a:rPr lang="en-US" sz="2999" noProof="1">
                <a:solidFill>
                  <a:schemeClr val="bg1"/>
                </a:solidFill>
              </a:rPr>
              <a:t> </a:t>
            </a:r>
            <a:r>
              <a:rPr lang="en-US" sz="2999" noProof="1"/>
              <a:t>– enables additional task customization</a:t>
            </a: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Tasks in C#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029" y="2535173"/>
            <a:ext cx="10955543" cy="5146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1981" rIns="0" bIns="71981">
            <a:spAutoFit/>
          </a:bodyPr>
          <a:lstStyle/>
          <a:p>
            <a:pPr marL="182825"/>
            <a:r>
              <a:rPr lang="en-US" sz="2399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399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task = new </a:t>
            </a:r>
            <a:r>
              <a:rPr lang="en-US" sz="2399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(() =&gt; { Console.WriteLine(""); 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1029" y="3808223"/>
            <a:ext cx="10955544" cy="5146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1981" rIns="0" bIns="71981">
            <a:spAutoFit/>
          </a:bodyPr>
          <a:lstStyle/>
          <a:p>
            <a:pPr marL="182825"/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Task.</a:t>
            </a:r>
            <a:r>
              <a:rPr lang="en-US" sz="2399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</a:t>
            </a:r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() =&gt;</a:t>
            </a:r>
            <a:r>
              <a:rPr lang="en-US" sz="2399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TraverseMatrix()</a:t>
            </a:r>
            <a:r>
              <a:rPr lang="en-US" sz="2399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3611" y="5065440"/>
            <a:ext cx="10955545" cy="8838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1981" rIns="0" bIns="71981">
            <a:spAutoFit/>
          </a:bodyPr>
          <a:lstStyle/>
          <a:p>
            <a:pPr marL="182825"/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Task.</a:t>
            </a:r>
            <a:r>
              <a:rPr lang="en-US" sz="2399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Factory.StartNew(</a:t>
            </a:r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399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=&gt; CopyFileContents("got-s03ep1.avi"),</a:t>
            </a:r>
          </a:p>
          <a:p>
            <a:pPr marL="182825"/>
            <a:r>
              <a:rPr lang="en-US" sz="2399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TaskCreationOptions.LongRunning</a:t>
            </a:r>
            <a:r>
              <a:rPr lang="en-US" sz="2399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C9EEE4F-382D-4C07-A806-84FAD6B28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54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10296547" cy="5561125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a task that will return a result sometime in the future</a:t>
            </a:r>
            <a:endParaRPr lang="en-US" sz="2999" noProof="1"/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Tasks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3356" y="2492896"/>
            <a:ext cx="8004932" cy="33454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1981" rIns="0" bIns="71981">
            <a:spAutoFit/>
          </a:bodyPr>
          <a:lstStyle/>
          <a:p>
            <a:pPr marL="182825"/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Task&lt;long&gt; task = Task&lt;long&gt;.Run(() =&gt;</a:t>
            </a:r>
          </a:p>
          <a:p>
            <a:pPr marL="182825"/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25"/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  long sum = 0;</a:t>
            </a:r>
          </a:p>
          <a:p>
            <a:pPr marL="182825"/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  for (int i = 0; i &lt; 10000; i++) sum += i; </a:t>
            </a:r>
          </a:p>
          <a:p>
            <a:pPr marL="182825"/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  return sum;</a:t>
            </a:r>
          </a:p>
          <a:p>
            <a:pPr marL="182825"/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pPr marL="182825"/>
            <a:endParaRPr lang="en-US" sz="2599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25"/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Console.WriteLine(task.</a:t>
            </a:r>
            <a:r>
              <a:rPr lang="en-US" sz="2599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854018" y="4905440"/>
            <a:ext cx="3325733" cy="1590586"/>
          </a:xfrm>
          <a:prstGeom prst="wedgeRoundRectCallout">
            <a:avLst>
              <a:gd name="adj1" fmla="val -60218"/>
              <a:gd name="adj2" fmla="val -13152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799" b="1" dirty="0">
                <a:solidFill>
                  <a:srgbClr val="FFFFFF"/>
                </a:solidFill>
              </a:rPr>
              <a:t>Blocks the calling thread until the task returns a result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6F5011-AD31-4FDB-9F3A-CF570DF921E0}"/>
              </a:ext>
            </a:extLst>
          </p:cNvPr>
          <p:cNvSpPr/>
          <p:nvPr/>
        </p:nvSpPr>
        <p:spPr>
          <a:xfrm>
            <a:off x="3995945" y="5335048"/>
            <a:ext cx="2285405" cy="43158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1EEE739-F1A6-4FD2-8727-E10CBD4EE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19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Exceptions</a:t>
            </a:r>
            <a:r>
              <a:rPr lang="en-US" sz="3400" dirty="0">
                <a:latin typeface="+mj-lt"/>
                <a:cs typeface="Consolas" panose="020B0609020204030204" pitchFamily="49" charset="0"/>
              </a:rPr>
              <a:t> that have occurred within the body of a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400" dirty="0">
                <a:latin typeface="+mj-lt"/>
                <a:cs typeface="Consolas" panose="020B0609020204030204" pitchFamily="49" charset="0"/>
              </a:rPr>
              <a:t> can be </a:t>
            </a:r>
            <a:br>
              <a:rPr lang="en-US" sz="3400" dirty="0">
                <a:latin typeface="+mj-lt"/>
                <a:cs typeface="Consolas" panose="020B0609020204030204" pitchFamily="49" charset="0"/>
              </a:rPr>
            </a:br>
            <a:r>
              <a:rPr lang="en-US" sz="3400" dirty="0">
                <a:latin typeface="+mj-lt"/>
                <a:cs typeface="Consolas" panose="020B0609020204030204" pitchFamily="49" charset="0"/>
              </a:rPr>
              <a:t>captured and handled outside of it</a:t>
            </a:r>
            <a:endParaRPr lang="en-US" sz="34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Exception Handling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7209" y="2591018"/>
            <a:ext cx="10512862" cy="37454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1981" rIns="0" bIns="71981">
            <a:spAutoFit/>
          </a:bodyPr>
          <a:lstStyle/>
          <a:p>
            <a:pPr marL="182825"/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var task = SliceAsync(VideoPath, DestinationPath, 5);</a:t>
            </a:r>
          </a:p>
          <a:p>
            <a:pPr marL="182825"/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</a:p>
          <a:p>
            <a:pPr marL="182825"/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25"/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  task.Wait();</a:t>
            </a:r>
          </a:p>
          <a:p>
            <a:pPr marL="182825"/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25"/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catch (AggregateException ex)</a:t>
            </a:r>
          </a:p>
          <a:p>
            <a:pPr marL="182825"/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25"/>
            <a:r>
              <a:rPr lang="en-US" sz="2599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599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exception...</a:t>
            </a:r>
          </a:p>
          <a:p>
            <a:pPr marL="182825"/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AutoShape 23">
            <a:extLst>
              <a:ext uri="{FF2B5EF4-FFF2-40B4-BE49-F238E27FC236}">
                <a16:creationId xmlns:a16="http://schemas.microsoft.com/office/drawing/2014/main" id="{8B7BA4C7-7D25-4869-8DCA-71B5D87E3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588" y="3771267"/>
            <a:ext cx="4027412" cy="2485051"/>
          </a:xfrm>
          <a:prstGeom prst="wedgeRoundRectCallout">
            <a:avLst>
              <a:gd name="adj1" fmla="val -15951"/>
              <a:gd name="adj2" fmla="val -203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799" b="1" dirty="0">
                <a:solidFill>
                  <a:srgbClr val="FFFFFF"/>
                </a:solidFill>
              </a:rPr>
              <a:t>You can use the </a:t>
            </a: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AggregateException</a:t>
            </a:r>
            <a:r>
              <a:rPr lang="en-US" sz="2799" b="1" dirty="0">
                <a:solidFill>
                  <a:srgbClr val="FFFFFF"/>
                </a:solidFill>
              </a:rPr>
              <a:t> to wrap all exceptions thrown by different threads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A925E0-ACDE-425C-9C2D-DC5D8440B2ED}"/>
              </a:ext>
            </a:extLst>
          </p:cNvPr>
          <p:cNvSpPr/>
          <p:nvPr/>
        </p:nvSpPr>
        <p:spPr>
          <a:xfrm>
            <a:off x="2084950" y="4647883"/>
            <a:ext cx="3351927" cy="45708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F6E58EC-3F19-49AB-AEA0-BFA18E67C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425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064B2B-F06A-41C2-A27D-EA96F005388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Keywords for Asynchronous Operations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0FEC51-6A16-4B7D-9E82-705DC0174F1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Async and Await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25B45-22CF-4891-9171-0E9CDAF0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66" y="1887325"/>
            <a:ext cx="3278669" cy="153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8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+mj-lt"/>
                <a:cs typeface="Consolas" panose="020B0609020204030204" pitchFamily="49" charset="0"/>
              </a:rPr>
              <a:t>The keywords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/>
              <a:t> are </a:t>
            </a:r>
            <a:r>
              <a:rPr lang="en-US" b="1" noProof="1">
                <a:solidFill>
                  <a:schemeClr val="bg1"/>
                </a:solidFill>
              </a:rPr>
              <a:t>always</a:t>
            </a:r>
            <a:r>
              <a:rPr lang="en-US" noProof="1"/>
              <a:t> used together</a:t>
            </a:r>
          </a:p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hints the compiler that the method might run in parallel</a:t>
            </a:r>
          </a:p>
          <a:p>
            <a:pPr lvl="1"/>
            <a:r>
              <a:rPr lang="en-US" noProof="1"/>
              <a:t>Does not make a method run asynchronously (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/>
              <a:t> </a:t>
            </a:r>
            <a:r>
              <a:rPr lang="en-US" dirty="0"/>
              <a:t>makes it)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Tells the compiler "</a:t>
            </a:r>
            <a:r>
              <a:rPr lang="en-US" b="1" dirty="0">
                <a:solidFill>
                  <a:schemeClr val="bg1"/>
                </a:solidFill>
              </a:rPr>
              <a:t>this method could wait for a resource or </a:t>
            </a:r>
            <a:br>
              <a:rPr lang="bg-BG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operation</a:t>
            </a:r>
            <a:r>
              <a:rPr lang="en-US" dirty="0"/>
              <a:t>"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If it starts waiting, return to the calling method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When the wait is over, go back to called method</a:t>
            </a:r>
            <a:endParaRPr lang="bg-BG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Tasks with Async and Await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7408" y="3274436"/>
            <a:ext cx="10657184" cy="5146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1981" rIns="0" bIns="71981">
            <a:spAutoFit/>
          </a:bodyPr>
          <a:lstStyle/>
          <a:p>
            <a:pPr marL="182825"/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static async void SliceFileAsync(string file, int parts)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4400B21-070F-4042-80CB-57ADC2C4B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585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/>
              <a:t> is used in a method which has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Saves the context in a state machine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Marks waiting for a resource (a task to complete)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Resource should be a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result from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when it completes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Tasks with Async and Await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9416" y="4658030"/>
            <a:ext cx="9979600" cy="5761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1981" rIns="0" bIns="71981">
            <a:spAutoFit/>
          </a:bodyPr>
          <a:lstStyle/>
          <a:p>
            <a:pPr marL="182825"/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799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799" b="1" noProof="1">
                <a:latin typeface="Consolas" panose="020B0609020204030204" pitchFamily="49" charset="0"/>
                <a:cs typeface="Consolas" panose="020B0609020204030204" pitchFamily="49" charset="0"/>
              </a:rPr>
              <a:t>DownloadStringAsync("https://softuni.org");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3390957" y="5311180"/>
            <a:ext cx="4037548" cy="586370"/>
          </a:xfrm>
          <a:prstGeom prst="wedgeRoundRectCallout">
            <a:avLst>
              <a:gd name="adj1" fmla="val -54929"/>
              <a:gd name="adj2" fmla="val -545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799" b="1" dirty="0">
                <a:solidFill>
                  <a:srgbClr val="FFFFFF"/>
                </a:solidFill>
              </a:rPr>
              <a:t>Returns 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Task&lt;string&gt;</a:t>
            </a:r>
            <a:endParaRPr lang="bg-BG" sz="2799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2DCC786-47CF-4DC2-B9CF-3D1D31049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75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Async and Await – Example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40013" y="1342211"/>
            <a:ext cx="11107907" cy="53146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1981" rIns="0" bIns="71981">
            <a:spAutoFit/>
          </a:bodyPr>
          <a:lstStyle/>
          <a:p>
            <a:pPr marL="182825"/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25"/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25"/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  DownloadFileAsync(FileUrl, "book.pdf");</a:t>
            </a:r>
          </a:p>
          <a:p>
            <a:pPr marL="182825"/>
            <a:r>
              <a:rPr lang="en-US" sz="2399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399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some other work</a:t>
            </a:r>
          </a:p>
          <a:p>
            <a:pPr marL="182825"/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25"/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static async void DownloadFileAsync(string url, string fileName)</a:t>
            </a:r>
          </a:p>
          <a:p>
            <a:pPr marL="182825"/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25"/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Console.WriteLine("Downloading...");</a:t>
            </a:r>
          </a:p>
          <a:p>
            <a:pPr marL="182825"/>
            <a:r>
              <a:rPr lang="en-US" sz="2399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399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Task.Run(() =&gt;</a:t>
            </a:r>
          </a:p>
          <a:p>
            <a:pPr marL="182825"/>
            <a:r>
              <a:rPr lang="en-US" sz="2399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25"/>
            <a:r>
              <a:rPr lang="en-US" sz="2399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399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Download the file</a:t>
            </a:r>
          </a:p>
          <a:p>
            <a:pPr marL="182825"/>
            <a:r>
              <a:rPr lang="en-US" sz="2399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pPr marL="182825"/>
            <a:r>
              <a:rPr lang="en-US" sz="2399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Console.WriteLine("Download successful.");</a:t>
            </a:r>
          </a:p>
          <a:p>
            <a:pPr marL="182825"/>
            <a:r>
              <a:rPr lang="en-US" sz="2399" b="1" noProof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D00B36-3CA1-4957-86CE-585FFA8380C4}"/>
              </a:ext>
            </a:extLst>
          </p:cNvPr>
          <p:cNvSpPr/>
          <p:nvPr/>
        </p:nvSpPr>
        <p:spPr>
          <a:xfrm>
            <a:off x="833611" y="4354564"/>
            <a:ext cx="3948671" cy="1485513"/>
          </a:xfrm>
          <a:prstGeom prst="roundRect">
            <a:avLst>
              <a:gd name="adj" fmla="val 982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FA471E-41B4-4412-B1B5-7B920EF12EB4}"/>
              </a:ext>
            </a:extLst>
          </p:cNvPr>
          <p:cNvSpPr/>
          <p:nvPr/>
        </p:nvSpPr>
        <p:spPr>
          <a:xfrm>
            <a:off x="884396" y="2513543"/>
            <a:ext cx="3809008" cy="38090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2" name="AutoShape 23">
            <a:extLst>
              <a:ext uri="{FF2B5EF4-FFF2-40B4-BE49-F238E27FC236}">
                <a16:creationId xmlns:a16="http://schemas.microsoft.com/office/drawing/2014/main" id="{36ED5212-B05C-4A46-872A-0A6978DB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1864" y="4382545"/>
            <a:ext cx="3528392" cy="987478"/>
          </a:xfrm>
          <a:prstGeom prst="wedgeRoundRectCallout">
            <a:avLst>
              <a:gd name="adj1" fmla="val -60818"/>
              <a:gd name="adj2" fmla="val -14527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600" b="1" dirty="0">
                <a:solidFill>
                  <a:srgbClr val="FFFFFF"/>
                </a:solidFill>
              </a:rPr>
              <a:t>The calling thread exits the method on </a:t>
            </a:r>
            <a:r>
              <a:rPr lang="en-US" sz="2600" b="1" dirty="0">
                <a:solidFill>
                  <a:schemeClr val="bg1"/>
                </a:solidFill>
              </a:rPr>
              <a:t>await</a:t>
            </a:r>
            <a:r>
              <a:rPr lang="en-US" sz="2600" b="1" dirty="0">
                <a:solidFill>
                  <a:srgbClr val="FFFFFF"/>
                </a:solidFill>
              </a:rPr>
              <a:t> </a:t>
            </a:r>
            <a:endParaRPr lang="bg-BG" sz="2600" b="1" dirty="0">
              <a:solidFill>
                <a:srgbClr val="FFFFFF"/>
              </a:solidFill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4BE297A-578D-49AA-B292-D6C5D21F15D5}"/>
              </a:ext>
            </a:extLst>
          </p:cNvPr>
          <p:cNvCxnSpPr>
            <a:stCxn id="5" idx="1"/>
            <a:endCxn id="8" idx="1"/>
          </p:cNvCxnSpPr>
          <p:nvPr/>
        </p:nvCxnSpPr>
        <p:spPr>
          <a:xfrm rot="10800000" flipH="1">
            <a:off x="833611" y="2703994"/>
            <a:ext cx="50787" cy="2393327"/>
          </a:xfrm>
          <a:prstGeom prst="bentConnector3">
            <a:avLst>
              <a:gd name="adj1" fmla="val -1225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>
            <a:extLst>
              <a:ext uri="{FF2B5EF4-FFF2-40B4-BE49-F238E27FC236}">
                <a16:creationId xmlns:a16="http://schemas.microsoft.com/office/drawing/2014/main" id="{2ED5678F-20F1-4F67-9FDE-0D9485E4C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id="{BB49FC9C-092F-4F11-A012-4A133C977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9840" y="4351308"/>
            <a:ext cx="3366801" cy="1872826"/>
          </a:xfrm>
          <a:prstGeom prst="wedgeRoundRectCallout">
            <a:avLst>
              <a:gd name="adj1" fmla="val -63758"/>
              <a:gd name="adj2" fmla="val 33037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600" b="1" dirty="0">
                <a:solidFill>
                  <a:srgbClr val="FFFFFF"/>
                </a:solidFill>
              </a:rPr>
              <a:t>When the waiting is over, the calling thread proceeds with method execution</a:t>
            </a:r>
            <a:endParaRPr lang="bg-BG" sz="2600" b="1" dirty="0">
              <a:solidFill>
                <a:srgbClr val="FFFFFF"/>
              </a:solidFill>
            </a:endParaRPr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18698672-D67D-4375-B7A3-F2CC81C7E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1709" y="1679665"/>
            <a:ext cx="4050281" cy="1430152"/>
          </a:xfrm>
          <a:prstGeom prst="wedgeRoundRectCallout">
            <a:avLst>
              <a:gd name="adj1" fmla="val -58365"/>
              <a:gd name="adj2" fmla="val 16347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600" b="1" dirty="0">
                <a:solidFill>
                  <a:srgbClr val="FFFFFF"/>
                </a:solidFill>
              </a:rPr>
              <a:t>After the method is over the calling thread gets back to the calling method </a:t>
            </a:r>
            <a:endParaRPr lang="bg-BG" sz="2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17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976" y="12199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97879" y="1392986"/>
            <a:ext cx="11466599" cy="5570355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000" b="1" dirty="0">
                <a:solidFill>
                  <a:schemeClr val="bg1"/>
                </a:solidFill>
              </a:rPr>
              <a:t>State management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2800" b="1" dirty="0">
                <a:solidFill>
                  <a:schemeClr val="bg1"/>
                </a:solidFill>
              </a:rPr>
              <a:t>Cookies</a:t>
            </a:r>
            <a:r>
              <a:rPr lang="en-US" sz="2800" dirty="0">
                <a:solidFill>
                  <a:schemeClr val="bg2"/>
                </a:solidFill>
              </a:rPr>
              <a:t> are client based stored information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2800" b="1" dirty="0">
                <a:solidFill>
                  <a:schemeClr val="bg1"/>
                </a:solidFill>
              </a:rPr>
              <a:t>Sessions</a:t>
            </a:r>
            <a:r>
              <a:rPr lang="en-US" sz="2800" dirty="0">
                <a:solidFill>
                  <a:schemeClr val="bg2"/>
                </a:solidFill>
              </a:rPr>
              <a:t> are server-based information 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000" b="1" dirty="0">
                <a:solidFill>
                  <a:schemeClr val="bg1"/>
                </a:solidFill>
              </a:rPr>
              <a:t>Asynchronous processing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bg2"/>
                </a:solidFill>
              </a:rPr>
              <a:t>A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thread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bg2"/>
                </a:solidFill>
              </a:rPr>
              <a:t>is a unit of code execution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2800" b="1" dirty="0">
                <a:solidFill>
                  <a:schemeClr val="bg1"/>
                </a:solidFill>
              </a:rPr>
              <a:t>Multithreading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2800" b="1" dirty="0">
                <a:solidFill>
                  <a:schemeClr val="bg1"/>
                </a:solidFill>
              </a:rPr>
              <a:t>Tasks</a:t>
            </a:r>
            <a:r>
              <a:rPr lang="en-US" sz="2800" b="1" dirty="0">
                <a:solidFill>
                  <a:schemeClr val="bg2"/>
                </a:solidFill>
              </a:rPr>
              <a:t> facilitate the work with multithreading</a:t>
            </a:r>
          </a:p>
          <a:p>
            <a:pPr lvl="2">
              <a:lnSpc>
                <a:spcPct val="100000"/>
              </a:lnSpc>
              <a:buClr>
                <a:schemeClr val="bg2"/>
              </a:buClr>
            </a:pPr>
            <a:r>
              <a:rPr lang="en-US" sz="2800" b="1" noProof="1">
                <a:solidFill>
                  <a:schemeClr val="bg1"/>
                </a:solidFill>
              </a:rPr>
              <a:t>async</a:t>
            </a:r>
            <a:r>
              <a:rPr lang="en-US" sz="2800" b="1" dirty="0">
                <a:solidFill>
                  <a:schemeClr val="bg2"/>
                </a:solidFill>
              </a:rPr>
              <a:t> and </a:t>
            </a:r>
            <a:r>
              <a:rPr lang="en-US" sz="2800" b="1" noProof="1">
                <a:solidFill>
                  <a:schemeClr val="bg1"/>
                </a:solidFill>
              </a:rPr>
              <a:t>await</a:t>
            </a:r>
            <a:r>
              <a:rPr lang="en-US" sz="2800" b="1" dirty="0">
                <a:solidFill>
                  <a:schemeClr val="bg2"/>
                </a:solidFill>
              </a:rPr>
              <a:t> keywords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A8CABB74-F793-4F84-B93D-20D1C4675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55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737560" y="1622524"/>
            <a:ext cx="7787441" cy="3498930"/>
            <a:chOff x="3749351" y="1549902"/>
            <a:chExt cx="7787441" cy="3498930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61" y="384839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277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0306" y="3874225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8229" y="3900407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4935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9380" y="3876626"/>
              <a:ext cx="1257412" cy="117220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B2AEAC-BDEE-9D5F-67A3-17CEDA699052}"/>
                </a:ext>
              </a:extLst>
            </p:cNvPr>
            <p:cNvGrpSpPr/>
            <p:nvPr/>
          </p:nvGrpSpPr>
          <p:grpSpPr>
            <a:xfrm>
              <a:off x="4091553" y="3060524"/>
              <a:ext cx="6825992" cy="559921"/>
              <a:chOff x="1433768" y="2645180"/>
              <a:chExt cx="9324489" cy="78382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A38ABD5-1637-DC80-A922-DF10E4F75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645180"/>
                <a:ext cx="1" cy="469190"/>
              </a:xfrm>
              <a:prstGeom prst="line">
                <a:avLst/>
              </a:prstGeom>
              <a:ln w="41275">
                <a:solidFill>
                  <a:srgbClr val="FF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17B586A-0BC5-5E32-7E67-FD277547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3768" y="3114370"/>
                <a:ext cx="9324489" cy="314630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3BD6ABFC-02BF-2D42-B42B-6929222F37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388471"/>
            <a:ext cx="1219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0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371" y="1151122"/>
            <a:ext cx="1203804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Session management</a:t>
            </a:r>
          </a:p>
          <a:p>
            <a:pPr lvl="1"/>
            <a:r>
              <a:rPr lang="en-US" sz="3000" dirty="0"/>
              <a:t>Logins, shopping carts, game scores or anything else the </a:t>
            </a:r>
            <a:r>
              <a:rPr lang="en-US" sz="3000" dirty="0">
                <a:solidFill>
                  <a:schemeClr val="bg1"/>
                </a:solidFill>
              </a:rPr>
              <a:t>server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should remember</a:t>
            </a:r>
          </a:p>
          <a:p>
            <a:r>
              <a:rPr lang="en-US" sz="3200" dirty="0"/>
              <a:t>Personalization</a:t>
            </a:r>
          </a:p>
          <a:p>
            <a:pPr lvl="1"/>
            <a:r>
              <a:rPr lang="en-US" sz="3000" dirty="0"/>
              <a:t>User preferences, themes and other </a:t>
            </a:r>
            <a:r>
              <a:rPr lang="en-US" sz="3000" dirty="0">
                <a:solidFill>
                  <a:schemeClr val="bg1"/>
                </a:solidFill>
              </a:rPr>
              <a:t>custom settings</a:t>
            </a:r>
          </a:p>
          <a:p>
            <a:r>
              <a:rPr lang="en-US" sz="3200" dirty="0"/>
              <a:t>Tracking</a:t>
            </a:r>
          </a:p>
          <a:p>
            <a:pPr lvl="1"/>
            <a:r>
              <a:rPr lang="en-US" sz="3000" dirty="0"/>
              <a:t>Recording and analyzing </a:t>
            </a:r>
            <a:r>
              <a:rPr lang="en-US" sz="3000" dirty="0">
                <a:solidFill>
                  <a:schemeClr val="bg1"/>
                </a:solidFill>
              </a:rPr>
              <a:t>user behavior</a:t>
            </a:r>
          </a:p>
          <a:p>
            <a:r>
              <a:rPr lang="en-US" sz="3200" dirty="0"/>
              <a:t>Breakfast</a:t>
            </a:r>
          </a:p>
          <a:p>
            <a:pPr lvl="1"/>
            <a:r>
              <a:rPr lang="en-US" sz="3000" dirty="0"/>
              <a:t>But that's not what we are currently talking about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Cookies Used for?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708790-3816-40C8-BA3C-B6B014A4E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25" y="4198775"/>
            <a:ext cx="2400488" cy="2400488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6367758B-D39E-40DB-A844-9ADA36EDF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29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085D2-301C-D855-6375-DC447ABCB9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29804C-BF3D-66BA-9097-BE92BD49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92C06A0-B1BF-1310-EB3F-B37FB454D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460" y="1384861"/>
            <a:ext cx="2399079" cy="1395031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EB81ECF4-6AFB-2948-D69F-A4890EA338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3" b="25044"/>
          <a:stretch/>
        </p:blipFill>
        <p:spPr>
          <a:xfrm>
            <a:off x="4562413" y="1681062"/>
            <a:ext cx="3218139" cy="109883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D5F7E69F-916E-E7FD-07B0-C84410BDE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2" y="2728465"/>
            <a:ext cx="2672099" cy="1237015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hlinkClick r:id="rId8"/>
            <a:extLst>
              <a:ext uri="{FF2B5EF4-FFF2-40B4-BE49-F238E27FC236}">
                <a16:creationId xmlns:a16="http://schemas.microsoft.com/office/drawing/2014/main" id="{D4B56F0D-118C-3538-77F6-189509F6D0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8" y="1459020"/>
            <a:ext cx="2956026" cy="1020064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2C192C54-107A-E9CB-0B22-954F235E75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6" y="5732594"/>
            <a:ext cx="2888606" cy="651406"/>
          </a:xfrm>
          <a:prstGeom prst="rect">
            <a:avLst/>
          </a:prstGeom>
        </p:spPr>
      </p:pic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20BE7987-5C32-4B3D-2FF2-632CCB5F9FF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 b="28085"/>
          <a:stretch/>
        </p:blipFill>
        <p:spPr>
          <a:xfrm>
            <a:off x="8648919" y="5122505"/>
            <a:ext cx="3384648" cy="1451895"/>
          </a:xfrm>
          <a:prstGeom prst="rect">
            <a:avLst/>
          </a:prstGeom>
        </p:spPr>
      </p:pic>
      <p:pic>
        <p:nvPicPr>
          <p:cNvPr id="14" name="Picture 13">
            <a:hlinkClick r:id="rId14"/>
            <a:extLst>
              <a:ext uri="{FF2B5EF4-FFF2-40B4-BE49-F238E27FC236}">
                <a16:creationId xmlns:a16="http://schemas.microsoft.com/office/drawing/2014/main" id="{C32B12E6-D24D-80B6-B195-9E48215487B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2" b="26141"/>
          <a:stretch/>
        </p:blipFill>
        <p:spPr>
          <a:xfrm>
            <a:off x="4549636" y="3005246"/>
            <a:ext cx="3092395" cy="1627409"/>
          </a:xfrm>
          <a:prstGeom prst="rect">
            <a:avLst/>
          </a:prstGeom>
        </p:spPr>
      </p:pic>
      <p:pic>
        <p:nvPicPr>
          <p:cNvPr id="15" name="Picture 14">
            <a:hlinkClick r:id="rId16"/>
            <a:extLst>
              <a:ext uri="{FF2B5EF4-FFF2-40B4-BE49-F238E27FC236}">
                <a16:creationId xmlns:a16="http://schemas.microsoft.com/office/drawing/2014/main" id="{45E3E7FC-2B32-01E7-FFCA-DACB5E28FAE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5" b="33481"/>
          <a:stretch/>
        </p:blipFill>
        <p:spPr>
          <a:xfrm>
            <a:off x="531350" y="4319980"/>
            <a:ext cx="3011398" cy="936998"/>
          </a:xfrm>
          <a:prstGeom prst="rect">
            <a:avLst/>
          </a:prstGeom>
        </p:spPr>
      </p:pic>
      <p:pic>
        <p:nvPicPr>
          <p:cNvPr id="16" name="Picture 15">
            <a:hlinkClick r:id="rId18"/>
            <a:extLst>
              <a:ext uri="{FF2B5EF4-FFF2-40B4-BE49-F238E27FC236}">
                <a16:creationId xmlns:a16="http://schemas.microsoft.com/office/drawing/2014/main" id="{CF05ABB3-5FA2-EF53-35DB-3553C024050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1" b="38757"/>
          <a:stretch/>
        </p:blipFill>
        <p:spPr>
          <a:xfrm>
            <a:off x="4395393" y="4909437"/>
            <a:ext cx="3552181" cy="1148860"/>
          </a:xfrm>
          <a:prstGeom prst="rect">
            <a:avLst/>
          </a:prstGeom>
        </p:spPr>
      </p:pic>
      <p:pic>
        <p:nvPicPr>
          <p:cNvPr id="3" name="Picture 5" descr="A green and orange 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1F6BA7DE-DA2D-44B0-E661-6A3D1ED36D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19" y="3084027"/>
            <a:ext cx="2769036" cy="17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66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2CBAE2C-68A8-466B-AD8D-10A1A5B7F041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8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CAB93C1-6240-4366-88F2-3FC1BBA6F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290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371" y="1151122"/>
            <a:ext cx="12038042" cy="5570355"/>
          </a:xfrm>
        </p:spPr>
        <p:txBody>
          <a:bodyPr/>
          <a:lstStyle/>
          <a:p>
            <a:r>
              <a:rPr lang="en-US" dirty="0"/>
              <a:t>The HTTP object is </a:t>
            </a:r>
            <a:r>
              <a:rPr lang="en-US" b="1" dirty="0">
                <a:solidFill>
                  <a:schemeClr val="bg1"/>
                </a:solidFill>
              </a:rPr>
              <a:t>stateless</a:t>
            </a:r>
          </a:p>
          <a:p>
            <a:pPr lvl="1"/>
            <a:r>
              <a:rPr lang="en-US" dirty="0"/>
              <a:t>It </a:t>
            </a:r>
            <a:r>
              <a:rPr lang="en-US" b="1" dirty="0">
                <a:solidFill>
                  <a:schemeClr val="bg1"/>
                </a:solidFill>
              </a:rPr>
              <a:t>doesn't store </a:t>
            </a:r>
            <a:r>
              <a:rPr lang="en-US" dirty="0"/>
              <a:t>information about the requests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EB34A9-A3EC-46ED-A25D-EB21A937D6F0}"/>
              </a:ext>
            </a:extLst>
          </p:cNvPr>
          <p:cNvGrpSpPr/>
          <p:nvPr/>
        </p:nvGrpSpPr>
        <p:grpSpPr>
          <a:xfrm>
            <a:off x="1446992" y="2766001"/>
            <a:ext cx="9886781" cy="3413841"/>
            <a:chOff x="1751012" y="2535378"/>
            <a:chExt cx="9461014" cy="3111063"/>
          </a:xfrm>
        </p:grpSpPr>
        <p:sp>
          <p:nvSpPr>
            <p:cNvPr id="5" name="TextBox 4"/>
            <p:cNvSpPr txBox="1"/>
            <p:nvPr/>
          </p:nvSpPr>
          <p:spPr>
            <a:xfrm>
              <a:off x="2086838" y="2535378"/>
              <a:ext cx="1905000" cy="476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Client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4445392" y="3416715"/>
              <a:ext cx="3962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215879" y="2879037"/>
              <a:ext cx="721843" cy="476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GET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295" y="3175430"/>
              <a:ext cx="2020543" cy="166003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194" y="4916672"/>
              <a:ext cx="709891" cy="70989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1012" y="4927466"/>
              <a:ext cx="705707" cy="70570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733" y="4875322"/>
              <a:ext cx="771119" cy="77111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155" y="3267295"/>
              <a:ext cx="1870776" cy="112084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263" y="2995061"/>
              <a:ext cx="2263324" cy="226332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463196" y="2535378"/>
              <a:ext cx="2748830" cy="476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Application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4470414" y="3987737"/>
              <a:ext cx="3962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122274" y="3473880"/>
              <a:ext cx="909052" cy="476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POST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4463450" y="4568697"/>
              <a:ext cx="3962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213828" y="4054839"/>
              <a:ext cx="723894" cy="476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GET</a:t>
              </a:r>
            </a:p>
          </p:txBody>
        </p:sp>
        <p:sp>
          <p:nvSpPr>
            <p:cNvPr id="44" name="AutoShape 25"/>
            <p:cNvSpPr>
              <a:spLocks noChangeArrowheads="1"/>
            </p:cNvSpPr>
            <p:nvPr/>
          </p:nvSpPr>
          <p:spPr bwMode="auto">
            <a:xfrm>
              <a:off x="5149251" y="4959286"/>
              <a:ext cx="2590800" cy="457200"/>
            </a:xfrm>
            <a:prstGeom prst="wedgeRoundRectCallout">
              <a:avLst>
                <a:gd name="adj1" fmla="val -8790"/>
                <a:gd name="adj2" fmla="val -89906"/>
                <a:gd name="adj3" fmla="val 16667"/>
              </a:avLst>
            </a:prstGeom>
            <a:solidFill>
              <a:schemeClr val="tx1">
                <a:alpha val="94902"/>
              </a:schemeClr>
            </a:solidFill>
            <a:ln w="19050">
              <a:solidFill>
                <a:schemeClr val="tx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r>
                <a:rPr lang="en-US" sz="2800" dirty="0">
                  <a:solidFill>
                    <a:schemeClr val="bg2"/>
                  </a:solidFill>
                </a:rPr>
                <a:t>Not stored</a:t>
              </a:r>
              <a:endParaRPr lang="bg-BG" sz="2800" dirty="0">
                <a:solidFill>
                  <a:schemeClr val="bg2"/>
                </a:solidFill>
              </a:endParaRPr>
            </a:p>
          </p:txBody>
        </p:sp>
      </p:grpSp>
      <p:sp>
        <p:nvSpPr>
          <p:cNvPr id="24" name="Slide Number">
            <a:extLst>
              <a:ext uri="{FF2B5EF4-FFF2-40B4-BE49-F238E27FC236}">
                <a16:creationId xmlns:a16="http://schemas.microsoft.com/office/drawing/2014/main" id="{3F830E30-C6D8-4932-B231-E6F1265655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24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7141" y="1299151"/>
            <a:ext cx="5832557" cy="5568904"/>
          </a:xfrm>
        </p:spPr>
        <p:txBody>
          <a:bodyPr/>
          <a:lstStyle/>
          <a:p>
            <a:r>
              <a:rPr lang="en-US" sz="3600" dirty="0"/>
              <a:t>The server </a:t>
            </a:r>
            <a:r>
              <a:rPr lang="en-US" sz="3600" b="1" dirty="0">
                <a:solidFill>
                  <a:schemeClr val="bg1"/>
                </a:solidFill>
              </a:rPr>
              <a:t>doesn't know </a:t>
            </a:r>
            <a:r>
              <a:rPr lang="en-US" sz="3600" dirty="0"/>
              <a:t>if two requests come from the same </a:t>
            </a:r>
            <a:r>
              <a:rPr lang="en-US" sz="3600" b="1" dirty="0">
                <a:solidFill>
                  <a:schemeClr val="bg1"/>
                </a:solidFill>
              </a:rPr>
              <a:t>client</a:t>
            </a:r>
          </a:p>
          <a:p>
            <a:pPr marL="377774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HTTP – the Problem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BA10798-E7B9-4D53-BAD3-69F557EAC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2BBE5E-400B-4D3F-8C07-16D0F8D91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7961" y="1445450"/>
            <a:ext cx="5593984" cy="202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D9AA34-77D5-475B-81DE-BEE2A3D017B7}"/>
              </a:ext>
            </a:extLst>
          </p:cNvPr>
          <p:cNvSpPr txBox="1">
            <a:spLocks/>
          </p:cNvSpPr>
          <p:nvPr/>
        </p:nvSpPr>
        <p:spPr>
          <a:xfrm>
            <a:off x="220870" y="3108768"/>
            <a:ext cx="11927982" cy="324035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19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State management problems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Navigation</a:t>
            </a:r>
            <a:r>
              <a:rPr lang="en-US" sz="3400" dirty="0"/>
              <a:t> through pages requires</a:t>
            </a:r>
            <a:r>
              <a:rPr lang="en-US" sz="3400" b="1" dirty="0">
                <a:solidFill>
                  <a:schemeClr val="bg1"/>
                </a:solidFill>
              </a:rPr>
              <a:t> authentication </a:t>
            </a:r>
            <a:r>
              <a:rPr lang="en-US" sz="3400" dirty="0"/>
              <a:t>each time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Information</a:t>
            </a:r>
            <a:r>
              <a:rPr lang="en-US" sz="3400" dirty="0"/>
              <a:t> about the pages is lost between the </a:t>
            </a:r>
            <a:r>
              <a:rPr lang="en-US" sz="3400" b="1" dirty="0">
                <a:solidFill>
                  <a:schemeClr val="bg1"/>
                </a:solidFill>
              </a:rPr>
              <a:t>requests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Harder </a:t>
            </a:r>
            <a:r>
              <a:rPr lang="en-US" sz="3400" b="1" dirty="0">
                <a:solidFill>
                  <a:schemeClr val="bg1"/>
                </a:solidFill>
              </a:rPr>
              <a:t>personalization</a:t>
            </a:r>
            <a:r>
              <a:rPr lang="en-US" sz="3400" dirty="0"/>
              <a:t> of functionality of pages</a:t>
            </a:r>
          </a:p>
          <a:p>
            <a:pPr marL="377774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6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3920" y="1151716"/>
            <a:ext cx="5870072" cy="55689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reliable mechanism for websites to remember </a:t>
            </a:r>
            <a:r>
              <a:rPr lang="en-US" b="1" dirty="0">
                <a:solidFill>
                  <a:schemeClr val="bg1"/>
                </a:solidFill>
              </a:rPr>
              <a:t>stateful information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 know whether the </a:t>
            </a:r>
            <a:r>
              <a:rPr lang="en-US" b="1" dirty="0">
                <a:solidFill>
                  <a:schemeClr val="bg1"/>
                </a:solidFill>
              </a:rPr>
              <a:t>user</a:t>
            </a:r>
            <a:r>
              <a:rPr lang="en-US" dirty="0"/>
              <a:t> is</a:t>
            </a:r>
            <a:r>
              <a:rPr lang="en-US" b="1" dirty="0">
                <a:solidFill>
                  <a:schemeClr val="bg1"/>
                </a:solidFill>
              </a:rPr>
              <a:t> logged</a:t>
            </a:r>
            <a:r>
              <a:rPr lang="en-US" dirty="0"/>
              <a:t> in or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HTTP – the Cookie Solution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D75A210-AB12-44CD-AEDD-47ABAB706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5245B4-9788-4857-AE25-81E3C0B6A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56040" y="1268761"/>
            <a:ext cx="5556864" cy="219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6AB783-65EF-42CF-8B30-4E7D96E587C5}"/>
              </a:ext>
            </a:extLst>
          </p:cNvPr>
          <p:cNvSpPr txBox="1">
            <a:spLocks/>
          </p:cNvSpPr>
          <p:nvPr/>
        </p:nvSpPr>
        <p:spPr>
          <a:xfrm>
            <a:off x="153921" y="3936604"/>
            <a:ext cx="11024123" cy="295232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19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/>
              <a:t>To know which account the </a:t>
            </a:r>
            <a:r>
              <a:rPr lang="en-US" b="1" dirty="0">
                <a:solidFill>
                  <a:schemeClr val="bg1"/>
                </a:solidFill>
              </a:rPr>
              <a:t>user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is logged </a:t>
            </a:r>
            <a:r>
              <a:rPr lang="en-US" dirty="0"/>
              <a:t>in with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 record the user's </a:t>
            </a:r>
            <a:r>
              <a:rPr lang="en-US" b="1" dirty="0">
                <a:solidFill>
                  <a:schemeClr val="bg1"/>
                </a:solidFill>
              </a:rPr>
              <a:t>browsing activity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remember</a:t>
            </a:r>
            <a:r>
              <a:rPr lang="en-US" dirty="0"/>
              <a:t> pieces of information </a:t>
            </a:r>
            <a:r>
              <a:rPr lang="en-US" b="1" dirty="0">
                <a:solidFill>
                  <a:schemeClr val="bg1"/>
                </a:solidFill>
              </a:rPr>
              <a:t>previously</a:t>
            </a:r>
            <a:r>
              <a:rPr lang="en-US" dirty="0"/>
              <a:t> entered into form fields (usernames, passwords, etc.)</a:t>
            </a:r>
          </a:p>
        </p:txBody>
      </p:sp>
    </p:spTree>
    <p:extLst>
      <p:ext uri="{BB962C8B-B14F-4D97-AF65-F5344CB8AC3E}">
        <p14:creationId xmlns:p14="http://schemas.microsoft.com/office/powerpoint/2010/main" val="324132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3984</TotalTime>
  <Words>3246</Words>
  <Application>Microsoft Office PowerPoint</Application>
  <PresentationFormat>Widescreen</PresentationFormat>
  <Paragraphs>607</Paragraphs>
  <Slides>62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맑은 고딕</vt:lpstr>
      <vt:lpstr>Arial</vt:lpstr>
      <vt:lpstr>Calibri</vt:lpstr>
      <vt:lpstr>Calibri Light</vt:lpstr>
      <vt:lpstr>Consolas</vt:lpstr>
      <vt:lpstr>Wingdings</vt:lpstr>
      <vt:lpstr>Wingdings 2</vt:lpstr>
      <vt:lpstr>SoftUni</vt:lpstr>
      <vt:lpstr>Custom Design</vt:lpstr>
      <vt:lpstr>1_SoftUni</vt:lpstr>
      <vt:lpstr>State Management Asynchronous Processing</vt:lpstr>
      <vt:lpstr>Have a Question?</vt:lpstr>
      <vt:lpstr>Table of Contents</vt:lpstr>
      <vt:lpstr>HTTP Cookies</vt:lpstr>
      <vt:lpstr>What Are Cookies?</vt:lpstr>
      <vt:lpstr>What Are Cookies Used for?</vt:lpstr>
      <vt:lpstr>Session Management</vt:lpstr>
      <vt:lpstr>Stateless HTTP – the Problem</vt:lpstr>
      <vt:lpstr>Stateless HTTP – the Cookie Solution</vt:lpstr>
      <vt:lpstr>How Are Cookies Used?</vt:lpstr>
      <vt:lpstr>Server-Client Cookies Exchange</vt:lpstr>
      <vt:lpstr>Cookie Structure</vt:lpstr>
      <vt:lpstr>Scope</vt:lpstr>
      <vt:lpstr>Lifetime</vt:lpstr>
      <vt:lpstr>Security</vt:lpstr>
      <vt:lpstr>What is in the Cookie?</vt:lpstr>
      <vt:lpstr>Third Party Cookies</vt:lpstr>
      <vt:lpstr>HTTP Sessions</vt:lpstr>
      <vt:lpstr>What Are Sessions?</vt:lpstr>
      <vt:lpstr>Session Management</vt:lpstr>
      <vt:lpstr>Session Management</vt:lpstr>
      <vt:lpstr>Session Management</vt:lpstr>
      <vt:lpstr>Relation with Cookies</vt:lpstr>
      <vt:lpstr>Session Structure</vt:lpstr>
      <vt:lpstr>Session vs Cookies</vt:lpstr>
      <vt:lpstr>Session vs Cookies</vt:lpstr>
      <vt:lpstr>Synchronous Programming</vt:lpstr>
      <vt:lpstr>Synchronous Programming</vt:lpstr>
      <vt:lpstr>Synchronous Code</vt:lpstr>
      <vt:lpstr>Synchronous Code – Long Running Operation</vt:lpstr>
      <vt:lpstr>Synchronous Programming Drawbacks</vt:lpstr>
      <vt:lpstr>Asynchronous Programming</vt:lpstr>
      <vt:lpstr>Asynchronous Programming</vt:lpstr>
      <vt:lpstr>Asynchronous Programming – Benefits</vt:lpstr>
      <vt:lpstr>Asynchronous Programming – Drawbacks</vt:lpstr>
      <vt:lpstr>Asynchronous Code</vt:lpstr>
      <vt:lpstr>Threads</vt:lpstr>
      <vt:lpstr>Instruction Execution</vt:lpstr>
      <vt:lpstr>Multi-Tasking</vt:lpstr>
      <vt:lpstr>Threads</vt:lpstr>
      <vt:lpstr>Threads in C#</vt:lpstr>
      <vt:lpstr>System.Thread</vt:lpstr>
      <vt:lpstr>Thread – Example</vt:lpstr>
      <vt:lpstr>Thread Stack</vt:lpstr>
      <vt:lpstr>Thread Race Conditions</vt:lpstr>
      <vt:lpstr>Thread Safety</vt:lpstr>
      <vt:lpstr>Exception Handling</vt:lpstr>
      <vt:lpstr>Exception Handling – the Right Way</vt:lpstr>
      <vt:lpstr>Tasks in C#</vt:lpstr>
      <vt:lpstr>Tasks in C#</vt:lpstr>
      <vt:lpstr>Creating Tasks in C#</vt:lpstr>
      <vt:lpstr>Generic Tasks</vt:lpstr>
      <vt:lpstr>Task Exception Handling</vt:lpstr>
      <vt:lpstr>Async and Await</vt:lpstr>
      <vt:lpstr>Tasks with Async and Await</vt:lpstr>
      <vt:lpstr>Tasks with Async and Await</vt:lpstr>
      <vt:lpstr>Async and Await – Example</vt:lpstr>
      <vt:lpstr>Summary</vt:lpstr>
      <vt:lpstr>PowerPoint Presentation</vt:lpstr>
      <vt:lpstr>SoftUni Diamond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Management and Asynchronous Processing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https://softuni.org_x000d_
© Software University – https://softuni.bg_x000d_
_x000d_
Copyrighted document. Unauthorized copy, reproduction or use is not permitted.</dc:description>
  <cp:lastModifiedBy>Krasimir Tsanev</cp:lastModifiedBy>
  <cp:revision>67</cp:revision>
  <dcterms:created xsi:type="dcterms:W3CDTF">2018-05-23T13:08:44Z</dcterms:created>
  <dcterms:modified xsi:type="dcterms:W3CDTF">2024-09-10T08:39:58Z</dcterms:modified>
  <cp:category>computer programming;programming;software development;software engineering</cp:category>
</cp:coreProperties>
</file>